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18" r:id="rId2"/>
    <p:sldMasterId id="2147483742" r:id="rId3"/>
  </p:sldMasterIdLst>
  <p:notesMasterIdLst>
    <p:notesMasterId r:id="rId104"/>
  </p:notesMasterIdLst>
  <p:sldIdLst>
    <p:sldId id="524" r:id="rId4"/>
    <p:sldId id="256" r:id="rId5"/>
    <p:sldId id="261" r:id="rId6"/>
    <p:sldId id="639" r:id="rId7"/>
    <p:sldId id="523" r:id="rId8"/>
    <p:sldId id="734" r:id="rId9"/>
    <p:sldId id="642" r:id="rId10"/>
    <p:sldId id="688" r:id="rId11"/>
    <p:sldId id="525" r:id="rId12"/>
    <p:sldId id="684" r:id="rId13"/>
    <p:sldId id="640" r:id="rId14"/>
    <p:sldId id="689" r:id="rId15"/>
    <p:sldId id="643" r:id="rId16"/>
    <p:sldId id="690" r:id="rId17"/>
    <p:sldId id="685" r:id="rId18"/>
    <p:sldId id="686" r:id="rId19"/>
    <p:sldId id="691" r:id="rId20"/>
    <p:sldId id="644" r:id="rId21"/>
    <p:sldId id="645" r:id="rId22"/>
    <p:sldId id="646" r:id="rId23"/>
    <p:sldId id="647" r:id="rId24"/>
    <p:sldId id="648" r:id="rId25"/>
    <p:sldId id="649" r:id="rId26"/>
    <p:sldId id="651" r:id="rId27"/>
    <p:sldId id="650" r:id="rId28"/>
    <p:sldId id="652" r:id="rId29"/>
    <p:sldId id="653" r:id="rId30"/>
    <p:sldId id="692" r:id="rId31"/>
    <p:sldId id="654" r:id="rId32"/>
    <p:sldId id="655" r:id="rId33"/>
    <p:sldId id="656" r:id="rId34"/>
    <p:sldId id="657" r:id="rId35"/>
    <p:sldId id="659" r:id="rId36"/>
    <p:sldId id="660" r:id="rId37"/>
    <p:sldId id="661" r:id="rId38"/>
    <p:sldId id="662" r:id="rId39"/>
    <p:sldId id="663" r:id="rId40"/>
    <p:sldId id="664" r:id="rId41"/>
    <p:sldId id="693" r:id="rId42"/>
    <p:sldId id="665" r:id="rId43"/>
    <p:sldId id="666" r:id="rId44"/>
    <p:sldId id="667" r:id="rId45"/>
    <p:sldId id="694" r:id="rId46"/>
    <p:sldId id="658" r:id="rId47"/>
    <p:sldId id="668" r:id="rId48"/>
    <p:sldId id="669" r:id="rId49"/>
    <p:sldId id="670" r:id="rId50"/>
    <p:sldId id="671" r:id="rId51"/>
    <p:sldId id="672" r:id="rId52"/>
    <p:sldId id="673" r:id="rId53"/>
    <p:sldId id="674" r:id="rId54"/>
    <p:sldId id="687" r:id="rId55"/>
    <p:sldId id="675" r:id="rId56"/>
    <p:sldId id="682" r:id="rId57"/>
    <p:sldId id="683" r:id="rId58"/>
    <p:sldId id="695" r:id="rId59"/>
    <p:sldId id="676" r:id="rId60"/>
    <p:sldId id="677" r:id="rId61"/>
    <p:sldId id="678" r:id="rId62"/>
    <p:sldId id="696" r:id="rId63"/>
    <p:sldId id="697" r:id="rId64"/>
    <p:sldId id="698" r:id="rId65"/>
    <p:sldId id="622" r:id="rId66"/>
    <p:sldId id="623" r:id="rId67"/>
    <p:sldId id="625" r:id="rId68"/>
    <p:sldId id="633" r:id="rId69"/>
    <p:sldId id="699" r:id="rId70"/>
    <p:sldId id="679" r:id="rId71"/>
    <p:sldId id="700" r:id="rId72"/>
    <p:sldId id="701" r:id="rId73"/>
    <p:sldId id="702" r:id="rId74"/>
    <p:sldId id="709" r:id="rId75"/>
    <p:sldId id="680" r:id="rId76"/>
    <p:sldId id="710" r:id="rId77"/>
    <p:sldId id="711" r:id="rId78"/>
    <p:sldId id="712" r:id="rId79"/>
    <p:sldId id="713" r:id="rId80"/>
    <p:sldId id="714" r:id="rId81"/>
    <p:sldId id="718" r:id="rId82"/>
    <p:sldId id="719" r:id="rId83"/>
    <p:sldId id="720" r:id="rId84"/>
    <p:sldId id="721" r:id="rId85"/>
    <p:sldId id="722" r:id="rId86"/>
    <p:sldId id="723" r:id="rId87"/>
    <p:sldId id="724" r:id="rId88"/>
    <p:sldId id="715" r:id="rId89"/>
    <p:sldId id="716" r:id="rId90"/>
    <p:sldId id="717" r:id="rId91"/>
    <p:sldId id="598" r:id="rId92"/>
    <p:sldId id="626" r:id="rId93"/>
    <p:sldId id="725" r:id="rId94"/>
    <p:sldId id="726" r:id="rId95"/>
    <p:sldId id="727" r:id="rId96"/>
    <p:sldId id="728" r:id="rId97"/>
    <p:sldId id="729" r:id="rId98"/>
    <p:sldId id="732" r:id="rId99"/>
    <p:sldId id="731" r:id="rId100"/>
    <p:sldId id="730" r:id="rId101"/>
    <p:sldId id="733" r:id="rId102"/>
    <p:sldId id="482"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BCBB"/>
    <a:srgbClr val="EE275D"/>
    <a:srgbClr val="EE265D"/>
    <a:srgbClr val="061E2A"/>
    <a:srgbClr val="F58334"/>
    <a:srgbClr val="64276C"/>
    <a:srgbClr val="EF4B57"/>
    <a:srgbClr val="F58532"/>
    <a:srgbClr val="F37045"/>
    <a:srgbClr val="7B24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2996" autoAdjust="0"/>
  </p:normalViewPr>
  <p:slideViewPr>
    <p:cSldViewPr snapToGrid="0">
      <p:cViewPr varScale="1">
        <p:scale>
          <a:sx n="111" d="100"/>
          <a:sy n="111" d="100"/>
        </p:scale>
        <p:origin x="5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heme" Target="theme/theme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5EA4C-C730-45EE-962B-B75D339BE598}" type="datetimeFigureOut">
              <a:rPr lang="en-US" smtClean="0"/>
              <a:t>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EEA2C-B15A-41FB-8CEE-35D5B1FD1192}" type="slidenum">
              <a:rPr lang="en-US" smtClean="0"/>
              <a:t>‹#›</a:t>
            </a:fld>
            <a:endParaRPr lang="en-US"/>
          </a:p>
        </p:txBody>
      </p:sp>
    </p:spTree>
    <p:extLst>
      <p:ext uri="{BB962C8B-B14F-4D97-AF65-F5344CB8AC3E}">
        <p14:creationId xmlns:p14="http://schemas.microsoft.com/office/powerpoint/2010/main" val="1485113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58A7-C842-1306-85A9-D5869D2CB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22B739-A0DB-E465-2DD1-FC2F63B4E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2E29-6675-11F3-C587-415AFD73C7A0}"/>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5" name="Footer Placeholder 4">
            <a:extLst>
              <a:ext uri="{FF2B5EF4-FFF2-40B4-BE49-F238E27FC236}">
                <a16:creationId xmlns:a16="http://schemas.microsoft.com/office/drawing/2014/main" id="{9DFACCD3-EA0F-88A1-555B-2F0923ACA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007F3-352C-26B3-AD9C-C259979544C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98897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1F14-6648-DAA7-4002-266662C14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796A8-7321-F8D3-DFC0-968290E35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FC285-911B-C6C7-7C45-FA81BE2C916A}"/>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5" name="Footer Placeholder 4">
            <a:extLst>
              <a:ext uri="{FF2B5EF4-FFF2-40B4-BE49-F238E27FC236}">
                <a16:creationId xmlns:a16="http://schemas.microsoft.com/office/drawing/2014/main" id="{DF5DA7CD-BB57-D71C-48A7-0E33159FA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7D385-DDD9-4E67-584E-75D39FF8C591}"/>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29866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F8148-8509-EBFE-94CD-F7ED78939C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7077F-41CC-4782-6A35-4F6E000EF8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31E7C-C273-CF1C-938A-85130FFFF497}"/>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5" name="Footer Placeholder 4">
            <a:extLst>
              <a:ext uri="{FF2B5EF4-FFF2-40B4-BE49-F238E27FC236}">
                <a16:creationId xmlns:a16="http://schemas.microsoft.com/office/drawing/2014/main" id="{7C9B659D-4F98-527C-7288-07B3271B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58127-1D49-DC05-A50E-C8FCF0B68D8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135006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784200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664628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242162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209326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996045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120434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361676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86721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9E25-7B0F-2E27-972A-9374391FD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CCA61-FDE1-B86C-D6C0-A0456B480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CA65-7308-7A92-3FF9-DDFF59D6DB94}"/>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5" name="Footer Placeholder 4">
            <a:extLst>
              <a:ext uri="{FF2B5EF4-FFF2-40B4-BE49-F238E27FC236}">
                <a16:creationId xmlns:a16="http://schemas.microsoft.com/office/drawing/2014/main" id="{94281FC9-3AF9-CA12-49A8-CFA6E5C9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1F95D-66D7-2C1B-BBB9-1DED127A774F}"/>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002261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16854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301983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2/27/2024</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234179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812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41804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E20D47-8950-4345-B591-B1A084BE3FF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28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E20D47-8950-4345-B591-B1A084BE3FF9}" type="datetimeFigureOut">
              <a:rPr lang="en-US" smtClean="0"/>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6600579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E20D47-8950-4345-B591-B1A084BE3FF9}" type="datetimeFigureOut">
              <a:rPr lang="en-US" smtClean="0"/>
              <a:t>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877016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E20D47-8950-4345-B591-B1A084BE3FF9}" type="datetimeFigureOut">
              <a:rPr lang="en-US" smtClean="0"/>
              <a:t>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722739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E20D47-8950-4345-B591-B1A084BE3FF9}" type="datetimeFigureOut">
              <a:rPr lang="en-US" smtClean="0"/>
              <a:t>2/27/2024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3734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F506-103F-59F0-CDD9-21708A4A5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F001D-2655-BE0C-E5C9-3973A882A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2C312-9871-73D3-9A4D-5534C80C9CA6}"/>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5" name="Footer Placeholder 4">
            <a:extLst>
              <a:ext uri="{FF2B5EF4-FFF2-40B4-BE49-F238E27FC236}">
                <a16:creationId xmlns:a16="http://schemas.microsoft.com/office/drawing/2014/main" id="{F74969B6-DE58-DA29-543F-18DBA9340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59F-0828-6725-C785-3D5FF4633B2A}"/>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790974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E20D47-8950-4345-B591-B1A084BE3FF9}" type="datetimeFigureOut">
              <a:rPr lang="en-US" smtClean="0"/>
              <a:t>2/27/2024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8108562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829493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442577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884424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98AC-F134-177F-7BC9-A910FA4D9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3A78B-97AD-F464-FFA2-43043EBD3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AC0EC-80AC-6E84-16D5-C507DDD96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FA64FE-FC87-801A-C851-B7494F72E61A}"/>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6" name="Footer Placeholder 5">
            <a:extLst>
              <a:ext uri="{FF2B5EF4-FFF2-40B4-BE49-F238E27FC236}">
                <a16:creationId xmlns:a16="http://schemas.microsoft.com/office/drawing/2014/main" id="{641DA7AB-4963-0D09-B25C-CE168A897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0F405-FCBD-27FD-E780-A5048A0B50FC}"/>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91743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501-0AEB-508A-9C5F-3F9FABB6E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07663-2E9D-C656-68BE-825825332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E273C-A8E5-4904-E2D2-247B6BDCC0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F18BE-00B8-17BD-F80C-0DDD4ECA4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AEE12-2E2D-5EAF-0129-C46867630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897EDD-65BE-7504-B6B1-6B9ACE957342}"/>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8" name="Footer Placeholder 7">
            <a:extLst>
              <a:ext uri="{FF2B5EF4-FFF2-40B4-BE49-F238E27FC236}">
                <a16:creationId xmlns:a16="http://schemas.microsoft.com/office/drawing/2014/main" id="{6E07187A-AD97-2A9E-BCEB-63E04EC23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81EC2-7FC4-9857-2136-C853C98FBB58}"/>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82784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F7F4-0D6B-2633-5F89-DD2FE64DA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C744D-B9A8-5435-C58A-B6A18FB1B301}"/>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4" name="Footer Placeholder 3">
            <a:extLst>
              <a:ext uri="{FF2B5EF4-FFF2-40B4-BE49-F238E27FC236}">
                <a16:creationId xmlns:a16="http://schemas.microsoft.com/office/drawing/2014/main" id="{C0906396-D959-94C3-719C-86CEBF800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9F0D3-245F-D099-E381-A1AA0BCA4CA4}"/>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69311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10C35-01ED-5FC8-D93C-526A6A2940B1}"/>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3" name="Footer Placeholder 2">
            <a:extLst>
              <a:ext uri="{FF2B5EF4-FFF2-40B4-BE49-F238E27FC236}">
                <a16:creationId xmlns:a16="http://schemas.microsoft.com/office/drawing/2014/main" id="{6355287F-181B-3DEB-364C-3D1831229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DB13C-EAD2-119E-1773-0D186FBC7CDE}"/>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47187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4B01-A7A7-7B8C-7C09-A1D0763BC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67894D-BD14-70D7-1AB7-DE58ABE3A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AD15A-1936-916D-B5EF-39CF3048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ADAD62-B7B3-9F7E-EABD-C741DD7B1C16}"/>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6" name="Footer Placeholder 5">
            <a:extLst>
              <a:ext uri="{FF2B5EF4-FFF2-40B4-BE49-F238E27FC236}">
                <a16:creationId xmlns:a16="http://schemas.microsoft.com/office/drawing/2014/main" id="{718DF03A-7A9B-E2E1-EFD8-605FEC713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CB9A7-35F5-86F4-8830-D014FF0A04D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05713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1D47-2CA0-76D0-DD0A-8D8A171CD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065D6-2C3C-6AD7-97A9-25CE4ABC3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F3ED7-F437-5B72-02E1-9067F58E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780A9-CD14-BF71-4F5F-56C4BEDC2331}"/>
              </a:ext>
            </a:extLst>
          </p:cNvPr>
          <p:cNvSpPr>
            <a:spLocks noGrp="1"/>
          </p:cNvSpPr>
          <p:nvPr>
            <p:ph type="dt" sz="half" idx="10"/>
          </p:nvPr>
        </p:nvSpPr>
        <p:spPr/>
        <p:txBody>
          <a:bodyPr/>
          <a:lstStyle/>
          <a:p>
            <a:fld id="{41B9EC95-7019-459D-A010-A8B68B1545FD}" type="datetimeFigureOut">
              <a:rPr lang="en-US" smtClean="0"/>
              <a:t>2/27/2024</a:t>
            </a:fld>
            <a:endParaRPr lang="en-US"/>
          </a:p>
        </p:txBody>
      </p:sp>
      <p:sp>
        <p:nvSpPr>
          <p:cNvPr id="6" name="Footer Placeholder 5">
            <a:extLst>
              <a:ext uri="{FF2B5EF4-FFF2-40B4-BE49-F238E27FC236}">
                <a16:creationId xmlns:a16="http://schemas.microsoft.com/office/drawing/2014/main" id="{EC0EA1D2-D8E9-67BD-AE53-9900E0762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DE7DE-58A9-7DA7-46CC-EBC1C1C4329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741724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B43E6B-BE7C-F7B5-8F96-E098E8F8A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17BC90-F11E-7B2A-E678-5FC15B91C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A7AFC-7092-1DF9-83F5-76910805B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9EC95-7019-459D-A010-A8B68B1545FD}" type="datetimeFigureOut">
              <a:rPr lang="en-US" smtClean="0"/>
              <a:t>2/27/2024</a:t>
            </a:fld>
            <a:endParaRPr lang="en-US"/>
          </a:p>
        </p:txBody>
      </p:sp>
      <p:sp>
        <p:nvSpPr>
          <p:cNvPr id="5" name="Footer Placeholder 4">
            <a:extLst>
              <a:ext uri="{FF2B5EF4-FFF2-40B4-BE49-F238E27FC236}">
                <a16:creationId xmlns:a16="http://schemas.microsoft.com/office/drawing/2014/main" id="{787F60B2-53C0-725C-1263-280DCC3EB3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5D43FB-7697-1ADD-EDD4-DA4582F60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DDA2E-F081-49F6-8D28-15B31F09708D}" type="slidenum">
              <a:rPr lang="en-US" smtClean="0"/>
              <a:t>‹#›</a:t>
            </a:fld>
            <a:endParaRPr lang="en-US"/>
          </a:p>
        </p:txBody>
      </p:sp>
    </p:spTree>
    <p:extLst>
      <p:ext uri="{BB962C8B-B14F-4D97-AF65-F5344CB8AC3E}">
        <p14:creationId xmlns:p14="http://schemas.microsoft.com/office/powerpoint/2010/main" val="43566046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2/27/2024</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418290586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E20D47-8950-4345-B591-B1A084BE3FF9}" type="datetimeFigureOut">
              <a:rPr lang="en-US" smtClean="0"/>
              <a:t>2/27/2024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F98B1B4-76D7-4D05-B4C3-FF1900C6786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802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86749-A8E0-172A-45BB-17756CF52205}"/>
              </a:ext>
            </a:extLst>
          </p:cNvPr>
          <p:cNvPicPr>
            <a:picLocks noChangeAspect="1"/>
          </p:cNvPicPr>
          <p:nvPr/>
        </p:nvPicPr>
        <p:blipFill>
          <a:blip r:embed="rId2">
            <a:alphaModFix amt="20000"/>
          </a:blip>
          <a:stretch>
            <a:fillRect/>
          </a:stretch>
        </p:blipFill>
        <p:spPr>
          <a:xfrm>
            <a:off x="-840498" y="-232444"/>
            <a:ext cx="13758449" cy="7228330"/>
          </a:xfrm>
          <a:prstGeom prst="rect">
            <a:avLst/>
          </a:prstGeom>
        </p:spPr>
      </p:pic>
      <p:pic>
        <p:nvPicPr>
          <p:cNvPr id="3" name="Picture 2">
            <a:extLst>
              <a:ext uri="{FF2B5EF4-FFF2-40B4-BE49-F238E27FC236}">
                <a16:creationId xmlns:a16="http://schemas.microsoft.com/office/drawing/2014/main" id="{6F15199C-C6EF-CBD5-C409-2A5CE69518AC}"/>
              </a:ext>
            </a:extLst>
          </p:cNvPr>
          <p:cNvPicPr>
            <a:picLocks noChangeAspect="1"/>
          </p:cNvPicPr>
          <p:nvPr/>
        </p:nvPicPr>
        <p:blipFill>
          <a:blip r:embed="rId3">
            <a:alphaModFix amt="50000"/>
          </a:blip>
          <a:stretch>
            <a:fillRect/>
          </a:stretch>
        </p:blipFill>
        <p:spPr>
          <a:xfrm>
            <a:off x="174484" y="179353"/>
            <a:ext cx="1529626" cy="1106170"/>
          </a:xfrm>
          <a:prstGeom prst="rect">
            <a:avLst/>
          </a:prstGeom>
        </p:spPr>
      </p:pic>
      <p:sp>
        <p:nvSpPr>
          <p:cNvPr id="2050" name="Title 1"/>
          <p:cNvSpPr>
            <a:spLocks noGrp="1"/>
          </p:cNvSpPr>
          <p:nvPr>
            <p:ph type="ctrTitle"/>
          </p:nvPr>
        </p:nvSpPr>
        <p:spPr>
          <a:xfrm>
            <a:off x="1302073" y="1125915"/>
            <a:ext cx="10280962" cy="3053003"/>
          </a:xfrm>
        </p:spPr>
        <p:txBody>
          <a:bodyPr>
            <a:normAutofit fontScale="90000"/>
          </a:bodyPr>
          <a:lstStyle/>
          <a:p>
            <a:pPr eaLnBrk="1" hangingPunct="1"/>
            <a: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t>4 </a:t>
            </a:r>
            <a:b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br>
            <a: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t>Introduction </a:t>
            </a:r>
            <a:b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br>
            <a: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t>to DAX</a:t>
            </a:r>
            <a:endParaRPr lang="ar-EG" altLang="en-US" b="1" dirty="0">
              <a:solidFill>
                <a:schemeClr val="bg1">
                  <a:lumMod val="95000"/>
                  <a:lumOff val="5000"/>
                </a:schemeClr>
              </a:solidFill>
              <a:latin typeface="Arial Black" panose="020B0A04020102020204" pitchFamily="34" charset="0"/>
            </a:endParaRPr>
          </a:p>
        </p:txBody>
      </p:sp>
      <p:grpSp>
        <p:nvGrpSpPr>
          <p:cNvPr id="12" name="Group 11">
            <a:extLst>
              <a:ext uri="{FF2B5EF4-FFF2-40B4-BE49-F238E27FC236}">
                <a16:creationId xmlns:a16="http://schemas.microsoft.com/office/drawing/2014/main" id="{4D4D10C6-F608-C653-0DC6-5F169B826107}"/>
              </a:ext>
            </a:extLst>
          </p:cNvPr>
          <p:cNvGrpSpPr/>
          <p:nvPr/>
        </p:nvGrpSpPr>
        <p:grpSpPr>
          <a:xfrm>
            <a:off x="301077" y="4630524"/>
            <a:ext cx="11372492" cy="2133600"/>
            <a:chOff x="301077" y="4630524"/>
            <a:chExt cx="11372492" cy="2133600"/>
          </a:xfrm>
        </p:grpSpPr>
        <p:sp>
          <p:nvSpPr>
            <p:cNvPr id="6" name="Rectangle: Rounded Corners 5">
              <a:extLst>
                <a:ext uri="{FF2B5EF4-FFF2-40B4-BE49-F238E27FC236}">
                  <a16:creationId xmlns:a16="http://schemas.microsoft.com/office/drawing/2014/main" id="{81CCDAB2-A11A-8AC5-4AA4-E109FDA8F897}"/>
                </a:ext>
              </a:extLst>
            </p:cNvPr>
            <p:cNvSpPr/>
            <p:nvPr/>
          </p:nvSpPr>
          <p:spPr>
            <a:xfrm>
              <a:off x="605876" y="4630524"/>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Graphical user interface, text&#10;&#10;Description automatically generated with medium confidence">
              <a:extLst>
                <a:ext uri="{FF2B5EF4-FFF2-40B4-BE49-F238E27FC236}">
                  <a16:creationId xmlns:a16="http://schemas.microsoft.com/office/drawing/2014/main" id="{6205E55C-283D-4981-6648-092B7C6DB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552" y="5596970"/>
              <a:ext cx="2084032" cy="715548"/>
            </a:xfrm>
            <a:prstGeom prst="rect">
              <a:avLst/>
            </a:prstGeom>
          </p:spPr>
        </p:pic>
        <p:pic>
          <p:nvPicPr>
            <p:cNvPr id="8" name="Picture 7">
              <a:extLst>
                <a:ext uri="{FF2B5EF4-FFF2-40B4-BE49-F238E27FC236}">
                  <a16:creationId xmlns:a16="http://schemas.microsoft.com/office/drawing/2014/main" id="{1EBAF71B-0C2E-1834-06DE-71B4F0F84233}"/>
                </a:ext>
              </a:extLst>
            </p:cNvPr>
            <p:cNvPicPr>
              <a:picLocks noChangeAspect="1"/>
            </p:cNvPicPr>
            <p:nvPr/>
          </p:nvPicPr>
          <p:blipFill>
            <a:blip r:embed="rId5"/>
            <a:stretch>
              <a:fillRect/>
            </a:stretch>
          </p:blipFill>
          <p:spPr>
            <a:xfrm>
              <a:off x="9634302" y="5465600"/>
              <a:ext cx="1484300" cy="978289"/>
            </a:xfrm>
            <a:prstGeom prst="rect">
              <a:avLst/>
            </a:prstGeom>
          </p:spPr>
        </p:pic>
        <p:pic>
          <p:nvPicPr>
            <p:cNvPr id="10" name="Picture 9" descr="Logo, icon&#10;&#10;Description automatically generated">
              <a:extLst>
                <a:ext uri="{FF2B5EF4-FFF2-40B4-BE49-F238E27FC236}">
                  <a16:creationId xmlns:a16="http://schemas.microsoft.com/office/drawing/2014/main" id="{F0016F1C-6DF0-5941-3579-AB080D2A77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0976" y="5802850"/>
              <a:ext cx="420827" cy="365694"/>
            </a:xfrm>
            <a:prstGeom prst="rect">
              <a:avLst/>
            </a:prstGeom>
          </p:spPr>
        </p:pic>
        <p:sp>
          <p:nvSpPr>
            <p:cNvPr id="11" name="Subtitle 2">
              <a:extLst>
                <a:ext uri="{FF2B5EF4-FFF2-40B4-BE49-F238E27FC236}">
                  <a16:creationId xmlns:a16="http://schemas.microsoft.com/office/drawing/2014/main" id="{BA54C328-1168-104D-23FC-9A9B1699EC6A}"/>
                </a:ext>
              </a:extLst>
            </p:cNvPr>
            <p:cNvSpPr txBox="1">
              <a:spLocks/>
            </p:cNvSpPr>
            <p:nvPr/>
          </p:nvSpPr>
          <p:spPr>
            <a:xfrm>
              <a:off x="301077" y="4782924"/>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Prepared By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Said Fawzy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Manager of Information Center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Tendering Department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Arab Contractors </a:t>
              </a:r>
            </a:p>
          </p:txBody>
        </p:sp>
      </p:grpSp>
    </p:spTree>
    <p:extLst>
      <p:ext uri="{BB962C8B-B14F-4D97-AF65-F5344CB8AC3E}">
        <p14:creationId xmlns:p14="http://schemas.microsoft.com/office/powerpoint/2010/main" val="1508516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50"/>
                                        </p:tgtEl>
                                        <p:attrNameLst>
                                          <p:attrName>style.visibility</p:attrName>
                                        </p:attrNameLst>
                                      </p:cBhvr>
                                      <p:to>
                                        <p:strVal val="visible"/>
                                      </p:to>
                                    </p:set>
                                    <p:animEffect transition="in" filter="fade">
                                      <p:cBhvr>
                                        <p:cTn id="7" dur="4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2D0B1-1DF3-F5F1-3A40-2A387F43479B}"/>
              </a:ext>
            </a:extLst>
          </p:cNvPr>
          <p:cNvPicPr>
            <a:picLocks noChangeAspect="1"/>
          </p:cNvPicPr>
          <p:nvPr/>
        </p:nvPicPr>
        <p:blipFill>
          <a:blip r:embed="rId2"/>
          <a:stretch>
            <a:fillRect/>
          </a:stretch>
        </p:blipFill>
        <p:spPr>
          <a:xfrm>
            <a:off x="45930" y="0"/>
            <a:ext cx="12146070" cy="6134956"/>
          </a:xfrm>
          <a:prstGeom prst="rect">
            <a:avLst/>
          </a:prstGeom>
        </p:spPr>
      </p:pic>
      <p:sp>
        <p:nvSpPr>
          <p:cNvPr id="3" name="Freeform: Shape 2">
            <a:extLst>
              <a:ext uri="{FF2B5EF4-FFF2-40B4-BE49-F238E27FC236}">
                <a16:creationId xmlns:a16="http://schemas.microsoft.com/office/drawing/2014/main" id="{D902B306-D8FD-FED9-ACC0-8187E4A7CA9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What is DAX ?</a:t>
            </a:r>
            <a:endParaRPr lang="en-US" sz="1600" dirty="0"/>
          </a:p>
        </p:txBody>
      </p:sp>
    </p:spTree>
    <p:extLst>
      <p:ext uri="{BB962C8B-B14F-4D97-AF65-F5344CB8AC3E}">
        <p14:creationId xmlns:p14="http://schemas.microsoft.com/office/powerpoint/2010/main" val="197742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Question Time - We need your thoughts on this please! - Objective Secured">
            <a:extLst>
              <a:ext uri="{FF2B5EF4-FFF2-40B4-BE49-F238E27FC236}">
                <a16:creationId xmlns:a16="http://schemas.microsoft.com/office/drawing/2014/main" id="{340EBD47-8B73-FC4E-D1DA-634B63434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760" y="846417"/>
            <a:ext cx="7256207" cy="462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6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4F9F-E778-EF90-F881-A0B5BE86BD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A12BB3-9DC4-1E4D-49C5-EB6A0C226C21}"/>
              </a:ext>
            </a:extLst>
          </p:cNvPr>
          <p:cNvSpPr txBox="1"/>
          <p:nvPr/>
        </p:nvSpPr>
        <p:spPr>
          <a:xfrm>
            <a:off x="1744691" y="1387365"/>
            <a:ext cx="7632221" cy="4020268"/>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rPr>
              <a:t>	It is a library of:</a:t>
            </a:r>
          </a:p>
          <a:p>
            <a:pPr marL="1257300" lvl="2" indent="-342900">
              <a:lnSpc>
                <a:spcPct val="107000"/>
              </a:lnSpc>
              <a:buFont typeface="Symbol" panose="05050102010706020507" pitchFamily="18" charset="2"/>
              <a:buChar char=""/>
            </a:pPr>
            <a:r>
              <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rPr>
              <a:t>functions, </a:t>
            </a:r>
          </a:p>
          <a:p>
            <a:pPr marL="1257300" lvl="2" indent="-342900">
              <a:lnSpc>
                <a:spcPct val="107000"/>
              </a:lnSpc>
              <a:buFont typeface="Symbol" panose="05050102010706020507" pitchFamily="18" charset="2"/>
              <a:buChar char=""/>
            </a:pPr>
            <a:r>
              <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rPr>
              <a:t>operators, and </a:t>
            </a:r>
          </a:p>
          <a:p>
            <a:pPr marL="1257300" lvl="2" indent="-342900">
              <a:lnSpc>
                <a:spcPct val="107000"/>
              </a:lnSpc>
              <a:buFont typeface="Symbol" panose="05050102010706020507" pitchFamily="18" charset="2"/>
              <a:buChar char=""/>
            </a:pPr>
            <a:r>
              <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rPr>
              <a:t>constants </a:t>
            </a:r>
          </a:p>
          <a:p>
            <a:pPr lvl="1">
              <a:lnSpc>
                <a:spcPct val="107000"/>
              </a:lnSpc>
            </a:pPr>
            <a:endPar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rPr>
              <a:t>Used in formulas or expressions to create additional information about the data are not present in the original data model. </a:t>
            </a:r>
          </a:p>
          <a:p>
            <a:pPr marL="342900" lvl="0" indent="-342900">
              <a:lnSpc>
                <a:spcPct val="107000"/>
              </a:lnSpc>
              <a:buFont typeface="Symbol" panose="05050102010706020507" pitchFamily="18" charset="2"/>
              <a:buChar char=""/>
            </a:pPr>
            <a:endPar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rPr>
              <a:t>	With DAX expressions, you can create </a:t>
            </a:r>
            <a:r>
              <a:rPr lang="en-US" sz="2000" b="1" dirty="0">
                <a:solidFill>
                  <a:srgbClr val="333333"/>
                </a:solidFill>
                <a:latin typeface="Arial" panose="020B0604020202020204" pitchFamily="34" charset="0"/>
                <a:ea typeface="Times New Roman" panose="02020603050405020304" pitchFamily="18" charset="0"/>
                <a:cs typeface="Arial" panose="020B0604020202020204" pitchFamily="34" charset="0"/>
              </a:rPr>
              <a:t>custom calculations </a:t>
            </a:r>
            <a:r>
              <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rPr>
              <a:t>on data models to extract </a:t>
            </a:r>
            <a:r>
              <a:rPr lang="en-US" sz="2000" b="1" dirty="0">
                <a:solidFill>
                  <a:srgbClr val="333333"/>
                </a:solidFill>
                <a:latin typeface="Arial" panose="020B0604020202020204" pitchFamily="34" charset="0"/>
                <a:ea typeface="Times New Roman" panose="02020603050405020304" pitchFamily="18" charset="0"/>
                <a:cs typeface="Arial" panose="020B0604020202020204" pitchFamily="34" charset="0"/>
              </a:rPr>
              <a:t>maximum information </a:t>
            </a:r>
            <a:r>
              <a:rPr lang="en-US" sz="2000" dirty="0">
                <a:solidFill>
                  <a:srgbClr val="333333"/>
                </a:solidFill>
                <a:latin typeface="Arial" panose="020B0604020202020204" pitchFamily="34" charset="0"/>
                <a:ea typeface="Times New Roman" panose="02020603050405020304" pitchFamily="18" charset="0"/>
                <a:cs typeface="Arial" panose="020B0604020202020204" pitchFamily="34" charset="0"/>
              </a:rPr>
              <a:t>from your data to solve real-world problems. </a:t>
            </a:r>
          </a:p>
        </p:txBody>
      </p:sp>
      <p:pic>
        <p:nvPicPr>
          <p:cNvPr id="2" name="Picture 1">
            <a:extLst>
              <a:ext uri="{FF2B5EF4-FFF2-40B4-BE49-F238E27FC236}">
                <a16:creationId xmlns:a16="http://schemas.microsoft.com/office/drawing/2014/main" id="{6454196B-38FE-D867-F5D0-F0035FCA34CC}"/>
              </a:ext>
            </a:extLst>
          </p:cNvPr>
          <p:cNvPicPr>
            <a:picLocks noChangeAspect="1"/>
          </p:cNvPicPr>
          <p:nvPr/>
        </p:nvPicPr>
        <p:blipFill>
          <a:blip r:embed="rId2"/>
          <a:stretch>
            <a:fillRect/>
          </a:stretch>
        </p:blipFill>
        <p:spPr>
          <a:xfrm>
            <a:off x="6958094" y="978828"/>
            <a:ext cx="4372702" cy="1753520"/>
          </a:xfrm>
          <a:prstGeom prst="rect">
            <a:avLst/>
          </a:prstGeom>
        </p:spPr>
      </p:pic>
      <p:pic>
        <p:nvPicPr>
          <p:cNvPr id="5" name="Picture 4">
            <a:extLst>
              <a:ext uri="{FF2B5EF4-FFF2-40B4-BE49-F238E27FC236}">
                <a16:creationId xmlns:a16="http://schemas.microsoft.com/office/drawing/2014/main" id="{55751225-0652-3F0E-0646-830889749CD8}"/>
              </a:ext>
            </a:extLst>
          </p:cNvPr>
          <p:cNvPicPr>
            <a:picLocks noChangeAspect="1"/>
          </p:cNvPicPr>
          <p:nvPr/>
        </p:nvPicPr>
        <p:blipFill>
          <a:blip r:embed="rId3"/>
          <a:stretch>
            <a:fillRect/>
          </a:stretch>
        </p:blipFill>
        <p:spPr>
          <a:xfrm>
            <a:off x="0" y="-1"/>
            <a:ext cx="12192000" cy="758489"/>
          </a:xfrm>
          <a:prstGeom prst="rect">
            <a:avLst/>
          </a:prstGeom>
        </p:spPr>
      </p:pic>
      <p:sp>
        <p:nvSpPr>
          <p:cNvPr id="4" name="Freeform: Shape 3">
            <a:extLst>
              <a:ext uri="{FF2B5EF4-FFF2-40B4-BE49-F238E27FC236}">
                <a16:creationId xmlns:a16="http://schemas.microsoft.com/office/drawing/2014/main" id="{D1D43795-2184-6796-E74F-48960309EE5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What is DAX ?</a:t>
            </a:r>
            <a:endParaRPr lang="en-US" sz="1600" dirty="0"/>
          </a:p>
        </p:txBody>
      </p:sp>
    </p:spTree>
    <p:extLst>
      <p:ext uri="{BB962C8B-B14F-4D97-AF65-F5344CB8AC3E}">
        <p14:creationId xmlns:p14="http://schemas.microsoft.com/office/powerpoint/2010/main" val="117880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D0443F-F0BC-0A9F-B9D0-AF2C90312B5A}"/>
              </a:ext>
            </a:extLst>
          </p:cNvPr>
          <p:cNvPicPr>
            <a:picLocks noChangeAspect="1"/>
          </p:cNvPicPr>
          <p:nvPr/>
        </p:nvPicPr>
        <p:blipFill>
          <a:blip r:embed="rId2"/>
          <a:stretch>
            <a:fillRect/>
          </a:stretch>
        </p:blipFill>
        <p:spPr>
          <a:xfrm>
            <a:off x="595744" y="675249"/>
            <a:ext cx="10395319" cy="4423224"/>
          </a:xfrm>
          <a:prstGeom prst="rect">
            <a:avLst/>
          </a:prstGeom>
        </p:spPr>
      </p:pic>
      <p:grpSp>
        <p:nvGrpSpPr>
          <p:cNvPr id="8" name="Group 7">
            <a:extLst>
              <a:ext uri="{FF2B5EF4-FFF2-40B4-BE49-F238E27FC236}">
                <a16:creationId xmlns:a16="http://schemas.microsoft.com/office/drawing/2014/main" id="{BDE106FE-BF00-4F71-C1D0-BF4D7B11BE38}"/>
              </a:ext>
            </a:extLst>
          </p:cNvPr>
          <p:cNvGrpSpPr/>
          <p:nvPr/>
        </p:nvGrpSpPr>
        <p:grpSpPr>
          <a:xfrm>
            <a:off x="-595746" y="0"/>
            <a:ext cx="12787746" cy="1163782"/>
            <a:chOff x="-595746" y="0"/>
            <a:chExt cx="12787746" cy="1163782"/>
          </a:xfrm>
        </p:grpSpPr>
        <p:sp>
          <p:nvSpPr>
            <p:cNvPr id="4" name="Rectangle 3">
              <a:extLst>
                <a:ext uri="{FF2B5EF4-FFF2-40B4-BE49-F238E27FC236}">
                  <a16:creationId xmlns:a16="http://schemas.microsoft.com/office/drawing/2014/main" id="{6B1FBFBE-759F-0BC0-E50B-2C1A86E1721F}"/>
                </a:ext>
              </a:extLst>
            </p:cNvPr>
            <p:cNvSpPr/>
            <p:nvPr/>
          </p:nvSpPr>
          <p:spPr>
            <a:xfrm>
              <a:off x="0" y="0"/>
              <a:ext cx="12192000" cy="675249"/>
            </a:xfrm>
            <a:prstGeom prst="rect">
              <a:avLst/>
            </a:prstGeom>
            <a:solidFill>
              <a:srgbClr val="EE2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dirty="0"/>
                <a:t>       How Dax Can Help You?</a:t>
              </a:r>
            </a:p>
          </p:txBody>
        </p:sp>
        <p:sp>
          <p:nvSpPr>
            <p:cNvPr id="5" name="Oval 4">
              <a:extLst>
                <a:ext uri="{FF2B5EF4-FFF2-40B4-BE49-F238E27FC236}">
                  <a16:creationId xmlns:a16="http://schemas.microsoft.com/office/drawing/2014/main" id="{E19F37ED-EDDD-4DA0-8C82-1FB5C2EEC61C}"/>
                </a:ext>
              </a:extLst>
            </p:cNvPr>
            <p:cNvSpPr/>
            <p:nvPr/>
          </p:nvSpPr>
          <p:spPr>
            <a:xfrm>
              <a:off x="-595746" y="0"/>
              <a:ext cx="1191491" cy="11637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884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CF4C88C-C350-D22B-7F63-293125120381}"/>
              </a:ext>
            </a:extLst>
          </p:cNvPr>
          <p:cNvGrpSpPr/>
          <p:nvPr/>
        </p:nvGrpSpPr>
        <p:grpSpPr>
          <a:xfrm>
            <a:off x="-1" y="0"/>
            <a:ext cx="12192001" cy="6219645"/>
            <a:chOff x="-1" y="0"/>
            <a:chExt cx="12192001" cy="6219645"/>
          </a:xfrm>
        </p:grpSpPr>
        <p:pic>
          <p:nvPicPr>
            <p:cNvPr id="3" name="Picture 2">
              <a:extLst>
                <a:ext uri="{FF2B5EF4-FFF2-40B4-BE49-F238E27FC236}">
                  <a16:creationId xmlns:a16="http://schemas.microsoft.com/office/drawing/2014/main" id="{8533CF33-38D6-A110-26E5-0109ADA48BE7}"/>
                </a:ext>
              </a:extLst>
            </p:cNvPr>
            <p:cNvPicPr>
              <a:picLocks noChangeAspect="1"/>
            </p:cNvPicPr>
            <p:nvPr/>
          </p:nvPicPr>
          <p:blipFill>
            <a:blip r:embed="rId2"/>
            <a:stretch>
              <a:fillRect/>
            </a:stretch>
          </p:blipFill>
          <p:spPr>
            <a:xfrm>
              <a:off x="-1" y="0"/>
              <a:ext cx="11111499" cy="6219645"/>
            </a:xfrm>
            <a:prstGeom prst="rect">
              <a:avLst/>
            </a:prstGeom>
          </p:spPr>
        </p:pic>
        <p:sp>
          <p:nvSpPr>
            <p:cNvPr id="4" name="Rectangle 3">
              <a:extLst>
                <a:ext uri="{FF2B5EF4-FFF2-40B4-BE49-F238E27FC236}">
                  <a16:creationId xmlns:a16="http://schemas.microsoft.com/office/drawing/2014/main" id="{E33E176B-05E3-50D3-B854-8F4979AF920B}"/>
                </a:ext>
              </a:extLst>
            </p:cNvPr>
            <p:cNvSpPr/>
            <p:nvPr/>
          </p:nvSpPr>
          <p:spPr>
            <a:xfrm>
              <a:off x="11110823" y="0"/>
              <a:ext cx="1081177" cy="6211019"/>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6978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82488B-AE69-7151-7D78-23DB06C6942E}"/>
              </a:ext>
            </a:extLst>
          </p:cNvPr>
          <p:cNvPicPr>
            <a:picLocks noChangeAspect="1"/>
          </p:cNvPicPr>
          <p:nvPr/>
        </p:nvPicPr>
        <p:blipFill>
          <a:blip r:embed="rId2"/>
          <a:stretch>
            <a:fillRect/>
          </a:stretch>
        </p:blipFill>
        <p:spPr>
          <a:xfrm>
            <a:off x="1580011" y="1608835"/>
            <a:ext cx="6580316" cy="577784"/>
          </a:xfrm>
          <a:prstGeom prst="rect">
            <a:avLst/>
          </a:prstGeom>
        </p:spPr>
      </p:pic>
      <p:pic>
        <p:nvPicPr>
          <p:cNvPr id="7" name="Picture 6">
            <a:extLst>
              <a:ext uri="{FF2B5EF4-FFF2-40B4-BE49-F238E27FC236}">
                <a16:creationId xmlns:a16="http://schemas.microsoft.com/office/drawing/2014/main" id="{67E42158-20C6-740B-3042-F1946D22D843}"/>
              </a:ext>
            </a:extLst>
          </p:cNvPr>
          <p:cNvPicPr>
            <a:picLocks noChangeAspect="1"/>
          </p:cNvPicPr>
          <p:nvPr/>
        </p:nvPicPr>
        <p:blipFill>
          <a:blip r:embed="rId3"/>
          <a:stretch>
            <a:fillRect/>
          </a:stretch>
        </p:blipFill>
        <p:spPr>
          <a:xfrm>
            <a:off x="395642" y="2571630"/>
            <a:ext cx="3289667" cy="2277461"/>
          </a:xfrm>
          <a:prstGeom prst="rect">
            <a:avLst/>
          </a:prstGeom>
        </p:spPr>
      </p:pic>
      <p:pic>
        <p:nvPicPr>
          <p:cNvPr id="9" name="Picture 8">
            <a:extLst>
              <a:ext uri="{FF2B5EF4-FFF2-40B4-BE49-F238E27FC236}">
                <a16:creationId xmlns:a16="http://schemas.microsoft.com/office/drawing/2014/main" id="{196A0F29-7BF0-8748-C730-A132F24EDBAE}"/>
              </a:ext>
            </a:extLst>
          </p:cNvPr>
          <p:cNvPicPr>
            <a:picLocks noChangeAspect="1"/>
          </p:cNvPicPr>
          <p:nvPr/>
        </p:nvPicPr>
        <p:blipFill>
          <a:blip r:embed="rId4"/>
          <a:stretch>
            <a:fillRect/>
          </a:stretch>
        </p:blipFill>
        <p:spPr>
          <a:xfrm>
            <a:off x="4434429" y="2556725"/>
            <a:ext cx="3393389" cy="2270960"/>
          </a:xfrm>
          <a:prstGeom prst="rect">
            <a:avLst/>
          </a:prstGeom>
        </p:spPr>
      </p:pic>
      <p:pic>
        <p:nvPicPr>
          <p:cNvPr id="11" name="Picture 10">
            <a:extLst>
              <a:ext uri="{FF2B5EF4-FFF2-40B4-BE49-F238E27FC236}">
                <a16:creationId xmlns:a16="http://schemas.microsoft.com/office/drawing/2014/main" id="{DB4F9D0B-53E0-341A-45EB-588477E95AF7}"/>
              </a:ext>
            </a:extLst>
          </p:cNvPr>
          <p:cNvPicPr>
            <a:picLocks noChangeAspect="1"/>
          </p:cNvPicPr>
          <p:nvPr/>
        </p:nvPicPr>
        <p:blipFill>
          <a:blip r:embed="rId5"/>
          <a:stretch>
            <a:fillRect/>
          </a:stretch>
        </p:blipFill>
        <p:spPr>
          <a:xfrm>
            <a:off x="8576938" y="2571630"/>
            <a:ext cx="3393389" cy="2240673"/>
          </a:xfrm>
          <a:prstGeom prst="rect">
            <a:avLst/>
          </a:prstGeom>
        </p:spPr>
      </p:pic>
      <p:sp>
        <p:nvSpPr>
          <p:cNvPr id="2" name="Freeform: Shape 1">
            <a:extLst>
              <a:ext uri="{FF2B5EF4-FFF2-40B4-BE49-F238E27FC236}">
                <a16:creationId xmlns:a16="http://schemas.microsoft.com/office/drawing/2014/main" id="{512D2B9C-9B0E-AD69-5535-892DB01C9AF1}"/>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Components</a:t>
            </a:r>
            <a:endParaRPr lang="en-US" sz="1600" dirty="0"/>
          </a:p>
        </p:txBody>
      </p:sp>
    </p:spTree>
    <p:extLst>
      <p:ext uri="{BB962C8B-B14F-4D97-AF65-F5344CB8AC3E}">
        <p14:creationId xmlns:p14="http://schemas.microsoft.com/office/powerpoint/2010/main" val="95362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00982-FBA7-1214-93EC-1128D507F65F}"/>
              </a:ext>
            </a:extLst>
          </p:cNvPr>
          <p:cNvPicPr>
            <a:picLocks noChangeAspect="1"/>
          </p:cNvPicPr>
          <p:nvPr/>
        </p:nvPicPr>
        <p:blipFill>
          <a:blip r:embed="rId2"/>
          <a:stretch>
            <a:fillRect/>
          </a:stretch>
        </p:blipFill>
        <p:spPr>
          <a:xfrm>
            <a:off x="17351" y="0"/>
            <a:ext cx="12174649" cy="6096851"/>
          </a:xfrm>
          <a:prstGeom prst="rect">
            <a:avLst/>
          </a:prstGeom>
        </p:spPr>
      </p:pic>
      <p:sp>
        <p:nvSpPr>
          <p:cNvPr id="3" name="Freeform: Shape 2">
            <a:extLst>
              <a:ext uri="{FF2B5EF4-FFF2-40B4-BE49-F238E27FC236}">
                <a16:creationId xmlns:a16="http://schemas.microsoft.com/office/drawing/2014/main" id="{A210ED0B-9B9F-9768-6AAB-AD513F8E9DE1}"/>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Syntax</a:t>
            </a:r>
            <a:endParaRPr lang="en-US" sz="1600" dirty="0"/>
          </a:p>
        </p:txBody>
      </p:sp>
    </p:spTree>
    <p:extLst>
      <p:ext uri="{BB962C8B-B14F-4D97-AF65-F5344CB8AC3E}">
        <p14:creationId xmlns:p14="http://schemas.microsoft.com/office/powerpoint/2010/main" val="273573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6C4D73-5981-FD72-16D7-0248E9A7825F}"/>
              </a:ext>
            </a:extLst>
          </p:cNvPr>
          <p:cNvPicPr>
            <a:picLocks noChangeAspect="1"/>
          </p:cNvPicPr>
          <p:nvPr/>
        </p:nvPicPr>
        <p:blipFill>
          <a:blip r:embed="rId2"/>
          <a:stretch>
            <a:fillRect/>
          </a:stretch>
        </p:blipFill>
        <p:spPr>
          <a:xfrm>
            <a:off x="36404" y="0"/>
            <a:ext cx="12155596" cy="6154009"/>
          </a:xfrm>
          <a:prstGeom prst="rect">
            <a:avLst/>
          </a:prstGeom>
        </p:spPr>
      </p:pic>
      <p:sp>
        <p:nvSpPr>
          <p:cNvPr id="3" name="Freeform: Shape 2">
            <a:extLst>
              <a:ext uri="{FF2B5EF4-FFF2-40B4-BE49-F238E27FC236}">
                <a16:creationId xmlns:a16="http://schemas.microsoft.com/office/drawing/2014/main" id="{9EBF334A-28BF-4AD7-F919-63E35C8925E5}"/>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Syntax</a:t>
            </a:r>
            <a:endParaRPr lang="en-US" sz="1600" dirty="0"/>
          </a:p>
        </p:txBody>
      </p:sp>
    </p:spTree>
    <p:extLst>
      <p:ext uri="{BB962C8B-B14F-4D97-AF65-F5344CB8AC3E}">
        <p14:creationId xmlns:p14="http://schemas.microsoft.com/office/powerpoint/2010/main" val="107502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632A02-C8F4-0071-8206-6EA3CA8FB20C}"/>
              </a:ext>
            </a:extLst>
          </p:cNvPr>
          <p:cNvPicPr>
            <a:picLocks noChangeAspect="1"/>
          </p:cNvPicPr>
          <p:nvPr/>
        </p:nvPicPr>
        <p:blipFill>
          <a:blip r:embed="rId2"/>
          <a:stretch>
            <a:fillRect/>
          </a:stretch>
        </p:blipFill>
        <p:spPr>
          <a:xfrm>
            <a:off x="515857" y="2363372"/>
            <a:ext cx="10555417" cy="2015745"/>
          </a:xfrm>
          <a:prstGeom prst="rect">
            <a:avLst/>
          </a:prstGeom>
        </p:spPr>
      </p:pic>
      <p:pic>
        <p:nvPicPr>
          <p:cNvPr id="5" name="Picture 4">
            <a:extLst>
              <a:ext uri="{FF2B5EF4-FFF2-40B4-BE49-F238E27FC236}">
                <a16:creationId xmlns:a16="http://schemas.microsoft.com/office/drawing/2014/main" id="{137AB364-0CF9-7A6A-4933-B58B018F7A8E}"/>
              </a:ext>
            </a:extLst>
          </p:cNvPr>
          <p:cNvPicPr>
            <a:picLocks noChangeAspect="1"/>
          </p:cNvPicPr>
          <p:nvPr/>
        </p:nvPicPr>
        <p:blipFill>
          <a:blip r:embed="rId3"/>
          <a:stretch>
            <a:fillRect/>
          </a:stretch>
        </p:blipFill>
        <p:spPr>
          <a:xfrm>
            <a:off x="84407" y="-1"/>
            <a:ext cx="12112285" cy="773723"/>
          </a:xfrm>
          <a:prstGeom prst="rect">
            <a:avLst/>
          </a:prstGeom>
        </p:spPr>
      </p:pic>
      <p:sp>
        <p:nvSpPr>
          <p:cNvPr id="2" name="Freeform: Shape 1">
            <a:extLst>
              <a:ext uri="{FF2B5EF4-FFF2-40B4-BE49-F238E27FC236}">
                <a16:creationId xmlns:a16="http://schemas.microsoft.com/office/drawing/2014/main" id="{FA16F4D8-A94A-B65C-F22D-27136D13BD2D}"/>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Syntax</a:t>
            </a:r>
            <a:endParaRPr lang="en-US" sz="1600" dirty="0"/>
          </a:p>
        </p:txBody>
      </p:sp>
    </p:spTree>
    <p:extLst>
      <p:ext uri="{BB962C8B-B14F-4D97-AF65-F5344CB8AC3E}">
        <p14:creationId xmlns:p14="http://schemas.microsoft.com/office/powerpoint/2010/main" val="64410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5F60E-FF56-9655-0807-2B67590B8CDE}"/>
              </a:ext>
            </a:extLst>
          </p:cNvPr>
          <p:cNvPicPr>
            <a:picLocks noChangeAspect="1"/>
          </p:cNvPicPr>
          <p:nvPr/>
        </p:nvPicPr>
        <p:blipFill>
          <a:blip r:embed="rId2"/>
          <a:stretch>
            <a:fillRect/>
          </a:stretch>
        </p:blipFill>
        <p:spPr>
          <a:xfrm>
            <a:off x="675337" y="1360577"/>
            <a:ext cx="8287907" cy="3429479"/>
          </a:xfrm>
          <a:prstGeom prst="rect">
            <a:avLst/>
          </a:prstGeom>
        </p:spPr>
      </p:pic>
      <p:grpSp>
        <p:nvGrpSpPr>
          <p:cNvPr id="8" name="Group 7">
            <a:extLst>
              <a:ext uri="{FF2B5EF4-FFF2-40B4-BE49-F238E27FC236}">
                <a16:creationId xmlns:a16="http://schemas.microsoft.com/office/drawing/2014/main" id="{719D87B9-8C71-D8AD-3C5C-B13AB331728D}"/>
              </a:ext>
            </a:extLst>
          </p:cNvPr>
          <p:cNvGrpSpPr/>
          <p:nvPr/>
        </p:nvGrpSpPr>
        <p:grpSpPr>
          <a:xfrm>
            <a:off x="833877" y="5379740"/>
            <a:ext cx="5379742" cy="733245"/>
            <a:chOff x="833877" y="5379740"/>
            <a:chExt cx="5379742" cy="733245"/>
          </a:xfrm>
        </p:grpSpPr>
        <p:sp>
          <p:nvSpPr>
            <p:cNvPr id="5" name="Rectangle 4">
              <a:extLst>
                <a:ext uri="{FF2B5EF4-FFF2-40B4-BE49-F238E27FC236}">
                  <a16:creationId xmlns:a16="http://schemas.microsoft.com/office/drawing/2014/main" id="{553EB91A-DC48-1AC3-5B82-863DB2AF9FA1}"/>
                </a:ext>
              </a:extLst>
            </p:cNvPr>
            <p:cNvSpPr/>
            <p:nvPr/>
          </p:nvSpPr>
          <p:spPr>
            <a:xfrm>
              <a:off x="833877" y="5484753"/>
              <a:ext cx="5379742"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Company needs total Quantity Sold</a:t>
              </a:r>
            </a:p>
          </p:txBody>
        </p:sp>
        <p:cxnSp>
          <p:nvCxnSpPr>
            <p:cNvPr id="7" name="Straight Connector 6">
              <a:extLst>
                <a:ext uri="{FF2B5EF4-FFF2-40B4-BE49-F238E27FC236}">
                  <a16:creationId xmlns:a16="http://schemas.microsoft.com/office/drawing/2014/main" id="{1453DBFD-BEAD-C014-51CD-B95E8312228A}"/>
                </a:ext>
              </a:extLst>
            </p:cNvPr>
            <p:cNvCxnSpPr/>
            <p:nvPr/>
          </p:nvCxnSpPr>
          <p:spPr>
            <a:xfrm>
              <a:off x="833877" y="5379740"/>
              <a:ext cx="0" cy="733245"/>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grpSp>
      <p:sp>
        <p:nvSpPr>
          <p:cNvPr id="2" name="Freeform: Shape 1">
            <a:extLst>
              <a:ext uri="{FF2B5EF4-FFF2-40B4-BE49-F238E27FC236}">
                <a16:creationId xmlns:a16="http://schemas.microsoft.com/office/drawing/2014/main" id="{7B56D8CC-6F4B-7DC3-0B0C-7D43F3A8EE42}"/>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Example</a:t>
            </a:r>
            <a:endParaRPr lang="en-US" sz="1600" dirty="0"/>
          </a:p>
        </p:txBody>
      </p:sp>
    </p:spTree>
    <p:extLst>
      <p:ext uri="{BB962C8B-B14F-4D97-AF65-F5344CB8AC3E}">
        <p14:creationId xmlns:p14="http://schemas.microsoft.com/office/powerpoint/2010/main" val="116565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5E490E-C082-4901-E647-5945D1339276}"/>
              </a:ext>
            </a:extLst>
          </p:cNvPr>
          <p:cNvPicPr>
            <a:picLocks noChangeAspect="1"/>
          </p:cNvPicPr>
          <p:nvPr/>
        </p:nvPicPr>
        <p:blipFill>
          <a:blip r:embed="rId2"/>
          <a:stretch>
            <a:fillRect/>
          </a:stretch>
        </p:blipFill>
        <p:spPr>
          <a:xfrm>
            <a:off x="386238" y="274395"/>
            <a:ext cx="11212490" cy="3048425"/>
          </a:xfrm>
          <a:prstGeom prst="rect">
            <a:avLst/>
          </a:prstGeom>
        </p:spPr>
      </p:pic>
      <p:grpSp>
        <p:nvGrpSpPr>
          <p:cNvPr id="6" name="Group 5">
            <a:extLst>
              <a:ext uri="{FF2B5EF4-FFF2-40B4-BE49-F238E27FC236}">
                <a16:creationId xmlns:a16="http://schemas.microsoft.com/office/drawing/2014/main" id="{5A280BC2-7A87-55BD-0447-BE197E0B9D1D}"/>
              </a:ext>
            </a:extLst>
          </p:cNvPr>
          <p:cNvGrpSpPr/>
          <p:nvPr/>
        </p:nvGrpSpPr>
        <p:grpSpPr>
          <a:xfrm>
            <a:off x="1074813" y="3169383"/>
            <a:ext cx="4411587" cy="735130"/>
            <a:chOff x="1074813" y="3169383"/>
            <a:chExt cx="4411587" cy="735130"/>
          </a:xfrm>
        </p:grpSpPr>
        <p:sp>
          <p:nvSpPr>
            <p:cNvPr id="2" name="Rectangle 1">
              <a:extLst>
                <a:ext uri="{FF2B5EF4-FFF2-40B4-BE49-F238E27FC236}">
                  <a16:creationId xmlns:a16="http://schemas.microsoft.com/office/drawing/2014/main" id="{2F76E442-C645-2C8B-06A5-5494F4E7B71A}"/>
                </a:ext>
              </a:extLst>
            </p:cNvPr>
            <p:cNvSpPr/>
            <p:nvPr/>
          </p:nvSpPr>
          <p:spPr>
            <a:xfrm>
              <a:off x="2249754" y="3535181"/>
              <a:ext cx="2336217" cy="369332"/>
            </a:xfrm>
            <a:prstGeom prst="rect">
              <a:avLst/>
            </a:prstGeom>
            <a:noFill/>
          </p:spPr>
          <p:txBody>
            <a:bodyPr wrap="none" lIns="91440" tIns="45720" rIns="91440" bIns="45720">
              <a:spAutoFit/>
            </a:bodyPr>
            <a:lstStyle/>
            <a:p>
              <a:pPr algn="ctr"/>
              <a:r>
                <a:rPr lang="en-US" b="1" cap="none" spc="0" dirty="0">
                  <a:ln w="0"/>
                  <a:solidFill>
                    <a:srgbClr val="FF0000"/>
                  </a:solidFill>
                  <a:effectLst>
                    <a:outerShdw blurRad="38100" dist="19050" dir="2700000" algn="tl" rotWithShape="0">
                      <a:schemeClr val="dk1">
                        <a:alpha val="40000"/>
                      </a:schemeClr>
                    </a:outerShdw>
                  </a:effectLst>
                </a:rPr>
                <a:t>New Calculated Colum</a:t>
              </a:r>
            </a:p>
          </p:txBody>
        </p:sp>
        <p:sp>
          <p:nvSpPr>
            <p:cNvPr id="5" name="Left Brace 4">
              <a:extLst>
                <a:ext uri="{FF2B5EF4-FFF2-40B4-BE49-F238E27FC236}">
                  <a16:creationId xmlns:a16="http://schemas.microsoft.com/office/drawing/2014/main" id="{6A997473-97FC-1DD4-4A29-11778DC6842A}"/>
                </a:ext>
              </a:extLst>
            </p:cNvPr>
            <p:cNvSpPr/>
            <p:nvPr/>
          </p:nvSpPr>
          <p:spPr>
            <a:xfrm rot="16200000">
              <a:off x="3203889" y="1040307"/>
              <a:ext cx="153436" cy="4411587"/>
            </a:xfrm>
            <a:prstGeom prst="leftBrace">
              <a:avLst/>
            </a:prstGeom>
            <a:ln w="28575">
              <a:solidFill>
                <a:srgbClr val="EE27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193C21D-F0D8-5BD3-5CBD-BDE64D74CD56}"/>
              </a:ext>
            </a:extLst>
          </p:cNvPr>
          <p:cNvGrpSpPr/>
          <p:nvPr/>
        </p:nvGrpSpPr>
        <p:grpSpPr>
          <a:xfrm>
            <a:off x="7297947" y="3167616"/>
            <a:ext cx="1494859" cy="660837"/>
            <a:chOff x="1667161" y="3169383"/>
            <a:chExt cx="1494859" cy="660837"/>
          </a:xfrm>
        </p:grpSpPr>
        <p:sp>
          <p:nvSpPr>
            <p:cNvPr id="8" name="Rectangle 7">
              <a:extLst>
                <a:ext uri="{FF2B5EF4-FFF2-40B4-BE49-F238E27FC236}">
                  <a16:creationId xmlns:a16="http://schemas.microsoft.com/office/drawing/2014/main" id="{788F476B-4200-55DD-696E-9CC737047B80}"/>
                </a:ext>
              </a:extLst>
            </p:cNvPr>
            <p:cNvSpPr/>
            <p:nvPr/>
          </p:nvSpPr>
          <p:spPr>
            <a:xfrm>
              <a:off x="1850251" y="3460888"/>
              <a:ext cx="1311769" cy="369332"/>
            </a:xfrm>
            <a:prstGeom prst="rect">
              <a:avLst/>
            </a:prstGeom>
            <a:noFill/>
          </p:spPr>
          <p:txBody>
            <a:bodyPr wrap="none" lIns="91440" tIns="45720" rIns="91440" bIns="45720">
              <a:spAutoFit/>
            </a:bodyPr>
            <a:lstStyle/>
            <a:p>
              <a:pPr algn="ctr"/>
              <a:r>
                <a:rPr lang="en-US" b="1" cap="none" spc="0" dirty="0">
                  <a:ln w="0"/>
                  <a:solidFill>
                    <a:srgbClr val="FF0000"/>
                  </a:solidFill>
                  <a:effectLst>
                    <a:outerShdw blurRad="38100" dist="19050" dir="2700000" algn="tl" rotWithShape="0">
                      <a:schemeClr val="dk1">
                        <a:alpha val="40000"/>
                      </a:schemeClr>
                    </a:outerShdw>
                  </a:effectLst>
                </a:rPr>
                <a:t>Table Name</a:t>
              </a:r>
            </a:p>
          </p:txBody>
        </p:sp>
        <p:sp>
          <p:nvSpPr>
            <p:cNvPr id="9" name="Left Brace 8">
              <a:extLst>
                <a:ext uri="{FF2B5EF4-FFF2-40B4-BE49-F238E27FC236}">
                  <a16:creationId xmlns:a16="http://schemas.microsoft.com/office/drawing/2014/main" id="{22D2ED53-83FB-3EA9-1C68-03E6303A7D7E}"/>
                </a:ext>
              </a:extLst>
            </p:cNvPr>
            <p:cNvSpPr/>
            <p:nvPr/>
          </p:nvSpPr>
          <p:spPr>
            <a:xfrm rot="16200000">
              <a:off x="2308410" y="2528134"/>
              <a:ext cx="212362" cy="1494859"/>
            </a:xfrm>
            <a:prstGeom prst="leftBrace">
              <a:avLst>
                <a:gd name="adj1" fmla="val 306014"/>
                <a:gd name="adj2" fmla="val 50000"/>
              </a:avLst>
            </a:prstGeom>
            <a:ln w="28575">
              <a:solidFill>
                <a:srgbClr val="EE27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779A2767-8E97-5722-9B09-1854D09927F4}"/>
              </a:ext>
            </a:extLst>
          </p:cNvPr>
          <p:cNvGrpSpPr/>
          <p:nvPr/>
        </p:nvGrpSpPr>
        <p:grpSpPr>
          <a:xfrm>
            <a:off x="9109495" y="3128702"/>
            <a:ext cx="2007694" cy="650800"/>
            <a:chOff x="1667162" y="3169383"/>
            <a:chExt cx="2007694" cy="650800"/>
          </a:xfrm>
        </p:grpSpPr>
        <p:sp>
          <p:nvSpPr>
            <p:cNvPr id="11" name="Rectangle 10">
              <a:extLst>
                <a:ext uri="{FF2B5EF4-FFF2-40B4-BE49-F238E27FC236}">
                  <a16:creationId xmlns:a16="http://schemas.microsoft.com/office/drawing/2014/main" id="{BE143A5A-4E4F-807F-9062-B713213793B4}"/>
                </a:ext>
              </a:extLst>
            </p:cNvPr>
            <p:cNvSpPr/>
            <p:nvPr/>
          </p:nvSpPr>
          <p:spPr>
            <a:xfrm>
              <a:off x="1899804" y="3450851"/>
              <a:ext cx="1542410" cy="369332"/>
            </a:xfrm>
            <a:prstGeom prst="rect">
              <a:avLst/>
            </a:prstGeom>
            <a:noFill/>
          </p:spPr>
          <p:txBody>
            <a:bodyPr wrap="none" lIns="91440" tIns="45720" rIns="91440" bIns="45720">
              <a:spAutoFit/>
            </a:bodyPr>
            <a:lstStyle/>
            <a:p>
              <a:pPr algn="ctr"/>
              <a:r>
                <a:rPr lang="en-US" b="1" cap="none" spc="0" dirty="0">
                  <a:ln w="0"/>
                  <a:solidFill>
                    <a:srgbClr val="FF0000"/>
                  </a:solidFill>
                  <a:effectLst>
                    <a:outerShdw blurRad="38100" dist="19050" dir="2700000" algn="tl" rotWithShape="0">
                      <a:schemeClr val="dk1">
                        <a:alpha val="40000"/>
                      </a:schemeClr>
                    </a:outerShdw>
                  </a:effectLst>
                </a:rPr>
                <a:t>Column Name</a:t>
              </a:r>
            </a:p>
          </p:txBody>
        </p:sp>
        <p:sp>
          <p:nvSpPr>
            <p:cNvPr id="12" name="Left Brace 11">
              <a:extLst>
                <a:ext uri="{FF2B5EF4-FFF2-40B4-BE49-F238E27FC236}">
                  <a16:creationId xmlns:a16="http://schemas.microsoft.com/office/drawing/2014/main" id="{1095144D-BDD2-FD00-D95E-E25D1ED0087E}"/>
                </a:ext>
              </a:extLst>
            </p:cNvPr>
            <p:cNvSpPr/>
            <p:nvPr/>
          </p:nvSpPr>
          <p:spPr>
            <a:xfrm rot="16200000">
              <a:off x="2564828" y="2271717"/>
              <a:ext cx="212362" cy="2007694"/>
            </a:xfrm>
            <a:prstGeom prst="leftBrace">
              <a:avLst>
                <a:gd name="adj1" fmla="val 306014"/>
                <a:gd name="adj2" fmla="val 50000"/>
              </a:avLst>
            </a:prstGeom>
            <a:ln w="28575">
              <a:solidFill>
                <a:srgbClr val="EE27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E04A4721-7DAE-3D75-F788-54E31F0A4E01}"/>
              </a:ext>
            </a:extLst>
          </p:cNvPr>
          <p:cNvGrpSpPr/>
          <p:nvPr/>
        </p:nvGrpSpPr>
        <p:grpSpPr>
          <a:xfrm>
            <a:off x="5735969" y="3128702"/>
            <a:ext cx="1553951" cy="745917"/>
            <a:chOff x="1758386" y="3169383"/>
            <a:chExt cx="1553951" cy="745917"/>
          </a:xfrm>
        </p:grpSpPr>
        <p:sp>
          <p:nvSpPr>
            <p:cNvPr id="14" name="Rectangle 13">
              <a:extLst>
                <a:ext uri="{FF2B5EF4-FFF2-40B4-BE49-F238E27FC236}">
                  <a16:creationId xmlns:a16="http://schemas.microsoft.com/office/drawing/2014/main" id="{3E3DEDCB-56FB-D943-0B44-B089DD7309D7}"/>
                </a:ext>
              </a:extLst>
            </p:cNvPr>
            <p:cNvSpPr/>
            <p:nvPr/>
          </p:nvSpPr>
          <p:spPr>
            <a:xfrm>
              <a:off x="1758386" y="3453635"/>
              <a:ext cx="1553951" cy="461665"/>
            </a:xfrm>
            <a:prstGeom prst="rect">
              <a:avLst/>
            </a:prstGeom>
            <a:noFill/>
          </p:spPr>
          <p:txBody>
            <a:bodyPr wrap="none" lIns="91440" tIns="45720" rIns="91440" bIns="45720">
              <a:spAutoFit/>
            </a:bodyPr>
            <a:lstStyle/>
            <a:p>
              <a:pPr algn="ctr"/>
              <a:r>
                <a:rPr lang="en-US" sz="1200" b="1" dirty="0">
                  <a:ln w="0"/>
                  <a:solidFill>
                    <a:srgbClr val="FF0000"/>
                  </a:solidFill>
                  <a:effectLst>
                    <a:outerShdw blurRad="38100" dist="19050" dir="2700000" algn="tl" rotWithShape="0">
                      <a:schemeClr val="dk1">
                        <a:alpha val="40000"/>
                      </a:schemeClr>
                    </a:outerShdw>
                  </a:effectLst>
                </a:rPr>
                <a:t>DAX</a:t>
              </a:r>
            </a:p>
            <a:p>
              <a:pPr algn="ctr"/>
              <a:r>
                <a:rPr lang="en-US" sz="1200" b="1" cap="none" spc="0" dirty="0">
                  <a:ln w="0"/>
                  <a:solidFill>
                    <a:srgbClr val="FF0000"/>
                  </a:solidFill>
                  <a:effectLst>
                    <a:outerShdw blurRad="38100" dist="19050" dir="2700000" algn="tl" rotWithShape="0">
                      <a:schemeClr val="dk1">
                        <a:alpha val="40000"/>
                      </a:schemeClr>
                    </a:outerShdw>
                  </a:effectLst>
                </a:rPr>
                <a:t>Aggregation Function</a:t>
              </a:r>
            </a:p>
          </p:txBody>
        </p:sp>
        <p:sp>
          <p:nvSpPr>
            <p:cNvPr id="15" name="Left Brace 14">
              <a:extLst>
                <a:ext uri="{FF2B5EF4-FFF2-40B4-BE49-F238E27FC236}">
                  <a16:creationId xmlns:a16="http://schemas.microsoft.com/office/drawing/2014/main" id="{BF4BFB9E-B702-5DB4-04AC-4D0337AA72B7}"/>
                </a:ext>
              </a:extLst>
            </p:cNvPr>
            <p:cNvSpPr/>
            <p:nvPr/>
          </p:nvSpPr>
          <p:spPr>
            <a:xfrm rot="16200000">
              <a:off x="2429181" y="2939131"/>
              <a:ext cx="212362" cy="672865"/>
            </a:xfrm>
            <a:prstGeom prst="leftBrace">
              <a:avLst>
                <a:gd name="adj1" fmla="val 306014"/>
                <a:gd name="adj2" fmla="val 50000"/>
              </a:avLst>
            </a:prstGeom>
            <a:ln w="28575">
              <a:solidFill>
                <a:srgbClr val="EE27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03E86188-8743-E43F-CED2-6D70B7B3E7BD}"/>
              </a:ext>
            </a:extLst>
          </p:cNvPr>
          <p:cNvCxnSpPr/>
          <p:nvPr/>
        </p:nvCxnSpPr>
        <p:spPr>
          <a:xfrm flipH="1">
            <a:off x="5877017" y="1798607"/>
            <a:ext cx="390618" cy="749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9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74483" y="3376371"/>
            <a:ext cx="12191999" cy="923330"/>
          </a:xfrm>
          <a:prstGeom prst="rect">
            <a:avLst/>
          </a:prstGeom>
          <a:noFill/>
        </p:spPr>
        <p:txBody>
          <a:bodyPr wrap="square" lIns="91440" tIns="45720" rIns="91440" bIns="45720">
            <a:spAutoFit/>
          </a:bodyPr>
          <a:lstStyle/>
          <a:p>
            <a:pPr algn="ctr"/>
            <a:r>
              <a:rPr lang="en-US" sz="5400" b="1" cap="none" spc="0" dirty="0">
                <a:ln w="0"/>
                <a:solidFill>
                  <a:sysClr val="windowText" lastClr="000000"/>
                </a:solidFill>
                <a:effectLst>
                  <a:outerShdw blurRad="38100" dist="25400" dir="5400000" algn="ctr" rotWithShape="0">
                    <a:srgbClr val="6E747A">
                      <a:alpha val="43000"/>
                    </a:srgbClr>
                  </a:outerShdw>
                </a:effectLst>
              </a:rPr>
              <a:t>4  Introduction to DAX</a:t>
            </a:r>
          </a:p>
        </p:txBody>
      </p:sp>
      <p:grpSp>
        <p:nvGrpSpPr>
          <p:cNvPr id="3" name="Group 2">
            <a:extLst>
              <a:ext uri="{FF2B5EF4-FFF2-40B4-BE49-F238E27FC236}">
                <a16:creationId xmlns:a16="http://schemas.microsoft.com/office/drawing/2014/main" id="{58460DAD-E25F-0D2C-9648-53A0EE3EB797}"/>
              </a:ext>
            </a:extLst>
          </p:cNvPr>
          <p:cNvGrpSpPr/>
          <p:nvPr/>
        </p:nvGrpSpPr>
        <p:grpSpPr>
          <a:xfrm>
            <a:off x="301077" y="4630524"/>
            <a:ext cx="11372492" cy="2133600"/>
            <a:chOff x="301077" y="4630524"/>
            <a:chExt cx="11372492" cy="2133600"/>
          </a:xfrm>
        </p:grpSpPr>
        <p:sp>
          <p:nvSpPr>
            <p:cNvPr id="6" name="Rectangle: Rounded Corners 5">
              <a:extLst>
                <a:ext uri="{FF2B5EF4-FFF2-40B4-BE49-F238E27FC236}">
                  <a16:creationId xmlns:a16="http://schemas.microsoft.com/office/drawing/2014/main" id="{55EA6131-FE65-356B-FF03-521C9B58846A}"/>
                </a:ext>
              </a:extLst>
            </p:cNvPr>
            <p:cNvSpPr/>
            <p:nvPr/>
          </p:nvSpPr>
          <p:spPr>
            <a:xfrm>
              <a:off x="605876" y="4630524"/>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Graphical user interface, text&#10;&#10;Description automatically generated with medium confidence">
              <a:extLst>
                <a:ext uri="{FF2B5EF4-FFF2-40B4-BE49-F238E27FC236}">
                  <a16:creationId xmlns:a16="http://schemas.microsoft.com/office/drawing/2014/main" id="{FF2A8C1B-5012-4CF3-8730-3FF34D333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552" y="5596970"/>
              <a:ext cx="2084032" cy="715548"/>
            </a:xfrm>
            <a:prstGeom prst="rect">
              <a:avLst/>
            </a:prstGeom>
          </p:spPr>
        </p:pic>
        <p:pic>
          <p:nvPicPr>
            <p:cNvPr id="11" name="Picture 10">
              <a:extLst>
                <a:ext uri="{FF2B5EF4-FFF2-40B4-BE49-F238E27FC236}">
                  <a16:creationId xmlns:a16="http://schemas.microsoft.com/office/drawing/2014/main" id="{65FF4B71-593E-EB74-D02B-407DBF1F4CC0}"/>
                </a:ext>
              </a:extLst>
            </p:cNvPr>
            <p:cNvPicPr>
              <a:picLocks noChangeAspect="1"/>
            </p:cNvPicPr>
            <p:nvPr/>
          </p:nvPicPr>
          <p:blipFill>
            <a:blip r:embed="rId3"/>
            <a:stretch>
              <a:fillRect/>
            </a:stretch>
          </p:blipFill>
          <p:spPr>
            <a:xfrm>
              <a:off x="9634302" y="5465600"/>
              <a:ext cx="1484300" cy="978289"/>
            </a:xfrm>
            <a:prstGeom prst="rect">
              <a:avLst/>
            </a:prstGeom>
          </p:spPr>
        </p:pic>
        <p:pic>
          <p:nvPicPr>
            <p:cNvPr id="12" name="Picture 11" descr="Logo, icon&#10;&#10;Description automatically generated">
              <a:extLst>
                <a:ext uri="{FF2B5EF4-FFF2-40B4-BE49-F238E27FC236}">
                  <a16:creationId xmlns:a16="http://schemas.microsoft.com/office/drawing/2014/main" id="{E415D590-099E-BC61-7B8D-4C6F11E968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976" y="5802850"/>
              <a:ext cx="420827" cy="365694"/>
            </a:xfrm>
            <a:prstGeom prst="rect">
              <a:avLst/>
            </a:prstGeom>
          </p:spPr>
        </p:pic>
        <p:sp>
          <p:nvSpPr>
            <p:cNvPr id="13" name="Subtitle 2">
              <a:extLst>
                <a:ext uri="{FF2B5EF4-FFF2-40B4-BE49-F238E27FC236}">
                  <a16:creationId xmlns:a16="http://schemas.microsoft.com/office/drawing/2014/main" id="{DC17C374-BCD3-8E5D-E58B-2E8806A7F72B}"/>
                </a:ext>
              </a:extLst>
            </p:cNvPr>
            <p:cNvSpPr txBox="1">
              <a:spLocks/>
            </p:cNvSpPr>
            <p:nvPr/>
          </p:nvSpPr>
          <p:spPr>
            <a:xfrm>
              <a:off x="301077" y="4782924"/>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dirty="0">
                  <a:solidFill>
                    <a:schemeClr val="bg1"/>
                  </a:solidFill>
                  <a:latin typeface="Arial Black" panose="020B0A04020102020204" pitchFamily="34" charset="0"/>
                </a:rPr>
                <a:t>Prepared By :</a:t>
              </a:r>
            </a:p>
            <a:p>
              <a:pPr marL="0" indent="0" algn="ctr">
                <a:buNone/>
              </a:pPr>
              <a:r>
                <a:rPr lang="en-US" b="1" dirty="0">
                  <a:solidFill>
                    <a:schemeClr val="bg1"/>
                  </a:solidFill>
                  <a:latin typeface="Arial Black" panose="020B0A04020102020204" pitchFamily="34" charset="0"/>
                </a:rPr>
                <a:t>Said Fawzy</a:t>
              </a:r>
            </a:p>
            <a:p>
              <a:pPr marL="0" indent="0" algn="ctr">
                <a:buNone/>
              </a:pPr>
              <a:r>
                <a:rPr lang="en-US" sz="1200" b="1" dirty="0">
                  <a:solidFill>
                    <a:schemeClr val="bg1"/>
                  </a:solidFill>
                  <a:latin typeface="Arial Black" panose="020B0A04020102020204" pitchFamily="34" charset="0"/>
                </a:rPr>
                <a:t>Manager of Information Center</a:t>
              </a:r>
            </a:p>
            <a:p>
              <a:pPr marL="0" indent="0" algn="ctr">
                <a:buNone/>
              </a:pPr>
              <a:r>
                <a:rPr lang="en-US" sz="1200" b="1" dirty="0">
                  <a:solidFill>
                    <a:schemeClr val="bg1"/>
                  </a:solidFill>
                  <a:latin typeface="Arial Black" panose="020B0A04020102020204" pitchFamily="34" charset="0"/>
                </a:rPr>
                <a:t>Tendering Department</a:t>
              </a:r>
            </a:p>
            <a:p>
              <a:pPr marL="0" indent="0" algn="ctr">
                <a:buNone/>
              </a:pPr>
              <a:r>
                <a:rPr lang="en-US" sz="1200" b="1" dirty="0">
                  <a:solidFill>
                    <a:schemeClr val="bg1"/>
                  </a:solidFill>
                  <a:latin typeface="Arial Black" panose="020B0A04020102020204" pitchFamily="34" charset="0"/>
                </a:rPr>
                <a:t>Arab Contractors </a:t>
              </a:r>
            </a:p>
          </p:txBody>
        </p:sp>
      </p:grpSp>
      <p:pic>
        <p:nvPicPr>
          <p:cNvPr id="4" name="Picture 3">
            <a:extLst>
              <a:ext uri="{FF2B5EF4-FFF2-40B4-BE49-F238E27FC236}">
                <a16:creationId xmlns:a16="http://schemas.microsoft.com/office/drawing/2014/main" id="{C1370793-C488-CC24-44E2-FD80C9A470D8}"/>
              </a:ext>
            </a:extLst>
          </p:cNvPr>
          <p:cNvPicPr>
            <a:picLocks noChangeAspect="1"/>
          </p:cNvPicPr>
          <p:nvPr/>
        </p:nvPicPr>
        <p:blipFill>
          <a:blip r:embed="rId5"/>
          <a:stretch>
            <a:fillRect/>
          </a:stretch>
        </p:blipFill>
        <p:spPr>
          <a:xfrm>
            <a:off x="174483" y="179352"/>
            <a:ext cx="2076933" cy="1501963"/>
          </a:xfrm>
          <a:prstGeom prst="rect">
            <a:avLst/>
          </a:prstGeom>
        </p:spPr>
      </p:pic>
    </p:spTree>
    <p:extLst>
      <p:ext uri="{BB962C8B-B14F-4D97-AF65-F5344CB8AC3E}">
        <p14:creationId xmlns:p14="http://schemas.microsoft.com/office/powerpoint/2010/main" val="265825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A91159-C95C-5649-0BA2-E9ABFE52627F}"/>
              </a:ext>
            </a:extLst>
          </p:cNvPr>
          <p:cNvPicPr>
            <a:picLocks noChangeAspect="1"/>
          </p:cNvPicPr>
          <p:nvPr/>
        </p:nvPicPr>
        <p:blipFill>
          <a:blip r:embed="rId2"/>
          <a:stretch>
            <a:fillRect/>
          </a:stretch>
        </p:blipFill>
        <p:spPr>
          <a:xfrm>
            <a:off x="675337" y="1360577"/>
            <a:ext cx="8287907" cy="3429479"/>
          </a:xfrm>
          <a:prstGeom prst="rect">
            <a:avLst/>
          </a:prstGeom>
        </p:spPr>
      </p:pic>
      <p:pic>
        <p:nvPicPr>
          <p:cNvPr id="3" name="Picture 2">
            <a:extLst>
              <a:ext uri="{FF2B5EF4-FFF2-40B4-BE49-F238E27FC236}">
                <a16:creationId xmlns:a16="http://schemas.microsoft.com/office/drawing/2014/main" id="{553120CF-4F9E-A5F7-B5EC-0BB54C8ED4CB}"/>
              </a:ext>
            </a:extLst>
          </p:cNvPr>
          <p:cNvPicPr>
            <a:picLocks noChangeAspect="1"/>
          </p:cNvPicPr>
          <p:nvPr/>
        </p:nvPicPr>
        <p:blipFill>
          <a:blip r:embed="rId3"/>
          <a:stretch>
            <a:fillRect/>
          </a:stretch>
        </p:blipFill>
        <p:spPr>
          <a:xfrm>
            <a:off x="8758881" y="1490072"/>
            <a:ext cx="1815232" cy="3658977"/>
          </a:xfrm>
          <a:prstGeom prst="rect">
            <a:avLst/>
          </a:prstGeom>
        </p:spPr>
      </p:pic>
      <p:sp>
        <p:nvSpPr>
          <p:cNvPr id="2" name="Freeform: Shape 1">
            <a:extLst>
              <a:ext uri="{FF2B5EF4-FFF2-40B4-BE49-F238E27FC236}">
                <a16:creationId xmlns:a16="http://schemas.microsoft.com/office/drawing/2014/main" id="{AA9DDFED-86DD-BF71-DAEB-1BCFD44AAE52}"/>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Example</a:t>
            </a:r>
            <a:endParaRPr lang="en-US" sz="1600" dirty="0"/>
          </a:p>
        </p:txBody>
      </p:sp>
    </p:spTree>
    <p:extLst>
      <p:ext uri="{BB962C8B-B14F-4D97-AF65-F5344CB8AC3E}">
        <p14:creationId xmlns:p14="http://schemas.microsoft.com/office/powerpoint/2010/main" val="366413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E6D56-F4C6-7570-E6A5-DD834AD22D36}"/>
              </a:ext>
            </a:extLst>
          </p:cNvPr>
          <p:cNvPicPr>
            <a:picLocks noChangeAspect="1"/>
          </p:cNvPicPr>
          <p:nvPr/>
        </p:nvPicPr>
        <p:blipFill>
          <a:blip r:embed="rId2"/>
          <a:stretch>
            <a:fillRect/>
          </a:stretch>
        </p:blipFill>
        <p:spPr>
          <a:xfrm>
            <a:off x="2493816" y="705432"/>
            <a:ext cx="9698184" cy="5447135"/>
          </a:xfrm>
          <a:prstGeom prst="rect">
            <a:avLst/>
          </a:prstGeom>
        </p:spPr>
      </p:pic>
      <p:sp>
        <p:nvSpPr>
          <p:cNvPr id="2" name="Freeform: Shape 1">
            <a:extLst>
              <a:ext uri="{FF2B5EF4-FFF2-40B4-BE49-F238E27FC236}">
                <a16:creationId xmlns:a16="http://schemas.microsoft.com/office/drawing/2014/main" id="{AF452C16-D141-6BBC-C17F-C6DE711E454B}"/>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Operators</a:t>
            </a:r>
            <a:endParaRPr lang="en-US" sz="1600" dirty="0"/>
          </a:p>
        </p:txBody>
      </p:sp>
    </p:spTree>
    <p:extLst>
      <p:ext uri="{BB962C8B-B14F-4D97-AF65-F5344CB8AC3E}">
        <p14:creationId xmlns:p14="http://schemas.microsoft.com/office/powerpoint/2010/main" val="234958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2D720B-987B-6E9C-0C68-543205385C53}"/>
              </a:ext>
            </a:extLst>
          </p:cNvPr>
          <p:cNvPicPr>
            <a:picLocks noChangeAspect="1"/>
          </p:cNvPicPr>
          <p:nvPr/>
        </p:nvPicPr>
        <p:blipFill>
          <a:blip r:embed="rId2"/>
          <a:stretch>
            <a:fillRect/>
          </a:stretch>
        </p:blipFill>
        <p:spPr>
          <a:xfrm>
            <a:off x="0" y="0"/>
            <a:ext cx="11126278" cy="6232124"/>
          </a:xfrm>
          <a:prstGeom prst="rect">
            <a:avLst/>
          </a:prstGeom>
        </p:spPr>
      </p:pic>
      <p:sp>
        <p:nvSpPr>
          <p:cNvPr id="4" name="Rectangle 3">
            <a:extLst>
              <a:ext uri="{FF2B5EF4-FFF2-40B4-BE49-F238E27FC236}">
                <a16:creationId xmlns:a16="http://schemas.microsoft.com/office/drawing/2014/main" id="{1B27F920-A248-B83F-39FB-0E84A4D8B9F8}"/>
              </a:ext>
            </a:extLst>
          </p:cNvPr>
          <p:cNvSpPr/>
          <p:nvPr/>
        </p:nvSpPr>
        <p:spPr>
          <a:xfrm>
            <a:off x="11110823" y="0"/>
            <a:ext cx="1081177" cy="6219897"/>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90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F0F08-8C35-8BAF-36E3-EE2B2360A542}"/>
              </a:ext>
            </a:extLst>
          </p:cNvPr>
          <p:cNvPicPr>
            <a:picLocks noChangeAspect="1"/>
          </p:cNvPicPr>
          <p:nvPr/>
        </p:nvPicPr>
        <p:blipFill>
          <a:blip r:embed="rId2"/>
          <a:stretch>
            <a:fillRect/>
          </a:stretch>
        </p:blipFill>
        <p:spPr>
          <a:xfrm>
            <a:off x="4352681" y="0"/>
            <a:ext cx="3486637" cy="790685"/>
          </a:xfrm>
          <a:prstGeom prst="rect">
            <a:avLst/>
          </a:prstGeom>
        </p:spPr>
      </p:pic>
      <p:pic>
        <p:nvPicPr>
          <p:cNvPr id="5" name="Picture 4">
            <a:extLst>
              <a:ext uri="{FF2B5EF4-FFF2-40B4-BE49-F238E27FC236}">
                <a16:creationId xmlns:a16="http://schemas.microsoft.com/office/drawing/2014/main" id="{3106DCDC-54D5-AE0D-039A-89CE5E52D81D}"/>
              </a:ext>
            </a:extLst>
          </p:cNvPr>
          <p:cNvPicPr>
            <a:picLocks noChangeAspect="1"/>
          </p:cNvPicPr>
          <p:nvPr/>
        </p:nvPicPr>
        <p:blipFill>
          <a:blip r:embed="rId3"/>
          <a:stretch>
            <a:fillRect/>
          </a:stretch>
        </p:blipFill>
        <p:spPr>
          <a:xfrm>
            <a:off x="859605" y="1163935"/>
            <a:ext cx="2695951" cy="819264"/>
          </a:xfrm>
          <a:prstGeom prst="rect">
            <a:avLst/>
          </a:prstGeom>
        </p:spPr>
      </p:pic>
      <p:pic>
        <p:nvPicPr>
          <p:cNvPr id="7" name="Picture 6">
            <a:extLst>
              <a:ext uri="{FF2B5EF4-FFF2-40B4-BE49-F238E27FC236}">
                <a16:creationId xmlns:a16="http://schemas.microsoft.com/office/drawing/2014/main" id="{6309A57F-BB18-052A-FCA3-88160AA0E866}"/>
              </a:ext>
            </a:extLst>
          </p:cNvPr>
          <p:cNvPicPr>
            <a:picLocks noChangeAspect="1"/>
          </p:cNvPicPr>
          <p:nvPr/>
        </p:nvPicPr>
        <p:blipFill>
          <a:blip r:embed="rId4"/>
          <a:stretch>
            <a:fillRect/>
          </a:stretch>
        </p:blipFill>
        <p:spPr>
          <a:xfrm>
            <a:off x="859605" y="2375412"/>
            <a:ext cx="4077269" cy="828791"/>
          </a:xfrm>
          <a:prstGeom prst="rect">
            <a:avLst/>
          </a:prstGeom>
        </p:spPr>
      </p:pic>
      <p:pic>
        <p:nvPicPr>
          <p:cNvPr id="9" name="Picture 8">
            <a:extLst>
              <a:ext uri="{FF2B5EF4-FFF2-40B4-BE49-F238E27FC236}">
                <a16:creationId xmlns:a16="http://schemas.microsoft.com/office/drawing/2014/main" id="{066939ED-C9B1-FC85-9CDC-63AA17300D4D}"/>
              </a:ext>
            </a:extLst>
          </p:cNvPr>
          <p:cNvPicPr>
            <a:picLocks noChangeAspect="1"/>
          </p:cNvPicPr>
          <p:nvPr/>
        </p:nvPicPr>
        <p:blipFill>
          <a:blip r:embed="rId5"/>
          <a:stretch>
            <a:fillRect/>
          </a:stretch>
        </p:blipFill>
        <p:spPr>
          <a:xfrm>
            <a:off x="778630" y="3429000"/>
            <a:ext cx="4239217" cy="828791"/>
          </a:xfrm>
          <a:prstGeom prst="rect">
            <a:avLst/>
          </a:prstGeom>
        </p:spPr>
      </p:pic>
      <p:grpSp>
        <p:nvGrpSpPr>
          <p:cNvPr id="10" name="Group 9">
            <a:extLst>
              <a:ext uri="{FF2B5EF4-FFF2-40B4-BE49-F238E27FC236}">
                <a16:creationId xmlns:a16="http://schemas.microsoft.com/office/drawing/2014/main" id="{74488C15-7E69-D0BD-71C8-74A021A01CE6}"/>
              </a:ext>
            </a:extLst>
          </p:cNvPr>
          <p:cNvGrpSpPr/>
          <p:nvPr/>
        </p:nvGrpSpPr>
        <p:grpSpPr>
          <a:xfrm>
            <a:off x="833877" y="5379740"/>
            <a:ext cx="3289891" cy="733245"/>
            <a:chOff x="833877" y="5379740"/>
            <a:chExt cx="3289891" cy="733245"/>
          </a:xfrm>
        </p:grpSpPr>
        <p:sp>
          <p:nvSpPr>
            <p:cNvPr id="11" name="Rectangle 10">
              <a:extLst>
                <a:ext uri="{FF2B5EF4-FFF2-40B4-BE49-F238E27FC236}">
                  <a16:creationId xmlns:a16="http://schemas.microsoft.com/office/drawing/2014/main" id="{60D2CF9C-7B9B-604A-2FEA-7BEB01047057}"/>
                </a:ext>
              </a:extLst>
            </p:cNvPr>
            <p:cNvSpPr/>
            <p:nvPr/>
          </p:nvSpPr>
          <p:spPr>
            <a:xfrm>
              <a:off x="859605" y="5484752"/>
              <a:ext cx="3264163"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Arithmetic Operators</a:t>
              </a:r>
            </a:p>
          </p:txBody>
        </p:sp>
        <p:cxnSp>
          <p:nvCxnSpPr>
            <p:cNvPr id="12" name="Straight Connector 11">
              <a:extLst>
                <a:ext uri="{FF2B5EF4-FFF2-40B4-BE49-F238E27FC236}">
                  <a16:creationId xmlns:a16="http://schemas.microsoft.com/office/drawing/2014/main" id="{3ECBE722-D794-CD02-856E-3B3DE33380CB}"/>
                </a:ext>
              </a:extLst>
            </p:cNvPr>
            <p:cNvCxnSpPr/>
            <p:nvPr/>
          </p:nvCxnSpPr>
          <p:spPr>
            <a:xfrm>
              <a:off x="833877" y="5379740"/>
              <a:ext cx="0" cy="733245"/>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grpSp>
      <p:sp>
        <p:nvSpPr>
          <p:cNvPr id="2" name="Freeform: Shape 1">
            <a:extLst>
              <a:ext uri="{FF2B5EF4-FFF2-40B4-BE49-F238E27FC236}">
                <a16:creationId xmlns:a16="http://schemas.microsoft.com/office/drawing/2014/main" id="{31297847-781F-4795-36F8-109B488360D6}"/>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Operators</a:t>
            </a:r>
            <a:endParaRPr lang="en-US" sz="1600" dirty="0"/>
          </a:p>
        </p:txBody>
      </p:sp>
    </p:spTree>
    <p:extLst>
      <p:ext uri="{BB962C8B-B14F-4D97-AF65-F5344CB8AC3E}">
        <p14:creationId xmlns:p14="http://schemas.microsoft.com/office/powerpoint/2010/main" val="42025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F48A2-78FB-495B-549C-7A9D661387F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0BE711-DFB7-0783-3773-07C81954F23A}"/>
              </a:ext>
            </a:extLst>
          </p:cNvPr>
          <p:cNvPicPr>
            <a:picLocks noChangeAspect="1"/>
          </p:cNvPicPr>
          <p:nvPr/>
        </p:nvPicPr>
        <p:blipFill>
          <a:blip r:embed="rId2"/>
          <a:stretch>
            <a:fillRect/>
          </a:stretch>
        </p:blipFill>
        <p:spPr>
          <a:xfrm>
            <a:off x="4352681" y="0"/>
            <a:ext cx="3486637" cy="790685"/>
          </a:xfrm>
          <a:prstGeom prst="rect">
            <a:avLst/>
          </a:prstGeom>
        </p:spPr>
      </p:pic>
      <p:pic>
        <p:nvPicPr>
          <p:cNvPr id="4" name="Picture 3">
            <a:extLst>
              <a:ext uri="{FF2B5EF4-FFF2-40B4-BE49-F238E27FC236}">
                <a16:creationId xmlns:a16="http://schemas.microsoft.com/office/drawing/2014/main" id="{2F86FF98-7AD3-0205-37FF-23ABBACEA3E2}"/>
              </a:ext>
            </a:extLst>
          </p:cNvPr>
          <p:cNvPicPr>
            <a:picLocks noChangeAspect="1"/>
          </p:cNvPicPr>
          <p:nvPr/>
        </p:nvPicPr>
        <p:blipFill>
          <a:blip r:embed="rId3"/>
          <a:stretch>
            <a:fillRect/>
          </a:stretch>
        </p:blipFill>
        <p:spPr>
          <a:xfrm>
            <a:off x="719791" y="745015"/>
            <a:ext cx="3543795" cy="943107"/>
          </a:xfrm>
          <a:prstGeom prst="rect">
            <a:avLst/>
          </a:prstGeom>
        </p:spPr>
      </p:pic>
      <p:pic>
        <p:nvPicPr>
          <p:cNvPr id="8" name="Picture 7">
            <a:extLst>
              <a:ext uri="{FF2B5EF4-FFF2-40B4-BE49-F238E27FC236}">
                <a16:creationId xmlns:a16="http://schemas.microsoft.com/office/drawing/2014/main" id="{D8BDF318-1EB3-DEE5-9BBA-6E8BC0E329AC}"/>
              </a:ext>
            </a:extLst>
          </p:cNvPr>
          <p:cNvPicPr>
            <a:picLocks noChangeAspect="1"/>
          </p:cNvPicPr>
          <p:nvPr/>
        </p:nvPicPr>
        <p:blipFill>
          <a:blip r:embed="rId4"/>
          <a:stretch>
            <a:fillRect/>
          </a:stretch>
        </p:blipFill>
        <p:spPr>
          <a:xfrm>
            <a:off x="719791" y="1996491"/>
            <a:ext cx="4610743" cy="876422"/>
          </a:xfrm>
          <a:prstGeom prst="rect">
            <a:avLst/>
          </a:prstGeom>
        </p:spPr>
      </p:pic>
      <p:sp>
        <p:nvSpPr>
          <p:cNvPr id="2" name="Freeform: Shape 1">
            <a:extLst>
              <a:ext uri="{FF2B5EF4-FFF2-40B4-BE49-F238E27FC236}">
                <a16:creationId xmlns:a16="http://schemas.microsoft.com/office/drawing/2014/main" id="{68517C08-F2BE-4760-F2E1-4714F5CEB3ED}"/>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Operators</a:t>
            </a:r>
            <a:endParaRPr lang="en-US" sz="1600" dirty="0"/>
          </a:p>
        </p:txBody>
      </p:sp>
    </p:spTree>
    <p:extLst>
      <p:ext uri="{BB962C8B-B14F-4D97-AF65-F5344CB8AC3E}">
        <p14:creationId xmlns:p14="http://schemas.microsoft.com/office/powerpoint/2010/main" val="8472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05C81-DA80-8EA8-AA0A-708FC9DDE0D8}"/>
              </a:ext>
            </a:extLst>
          </p:cNvPr>
          <p:cNvPicPr>
            <a:picLocks noChangeAspect="1"/>
          </p:cNvPicPr>
          <p:nvPr/>
        </p:nvPicPr>
        <p:blipFill>
          <a:blip r:embed="rId2"/>
          <a:stretch>
            <a:fillRect/>
          </a:stretch>
        </p:blipFill>
        <p:spPr>
          <a:xfrm>
            <a:off x="1065005" y="2929495"/>
            <a:ext cx="9831172" cy="590632"/>
          </a:xfrm>
          <a:prstGeom prst="rect">
            <a:avLst/>
          </a:prstGeom>
        </p:spPr>
      </p:pic>
      <p:grpSp>
        <p:nvGrpSpPr>
          <p:cNvPr id="6" name="Group 5">
            <a:extLst>
              <a:ext uri="{FF2B5EF4-FFF2-40B4-BE49-F238E27FC236}">
                <a16:creationId xmlns:a16="http://schemas.microsoft.com/office/drawing/2014/main" id="{62D92644-117F-C5A7-DFFD-86BE725520FA}"/>
              </a:ext>
            </a:extLst>
          </p:cNvPr>
          <p:cNvGrpSpPr/>
          <p:nvPr/>
        </p:nvGrpSpPr>
        <p:grpSpPr>
          <a:xfrm>
            <a:off x="402479" y="273910"/>
            <a:ext cx="10907647" cy="3362794"/>
            <a:chOff x="402479" y="273910"/>
            <a:chExt cx="10907647" cy="3362794"/>
          </a:xfrm>
        </p:grpSpPr>
        <p:pic>
          <p:nvPicPr>
            <p:cNvPr id="3" name="Picture 2">
              <a:extLst>
                <a:ext uri="{FF2B5EF4-FFF2-40B4-BE49-F238E27FC236}">
                  <a16:creationId xmlns:a16="http://schemas.microsoft.com/office/drawing/2014/main" id="{5F76C33E-F25D-12C0-3DC3-C71D60516F4C}"/>
                </a:ext>
              </a:extLst>
            </p:cNvPr>
            <p:cNvPicPr>
              <a:picLocks noChangeAspect="1"/>
            </p:cNvPicPr>
            <p:nvPr/>
          </p:nvPicPr>
          <p:blipFill>
            <a:blip r:embed="rId3"/>
            <a:stretch>
              <a:fillRect/>
            </a:stretch>
          </p:blipFill>
          <p:spPr>
            <a:xfrm>
              <a:off x="402479" y="273910"/>
              <a:ext cx="10907647" cy="3362794"/>
            </a:xfrm>
            <a:prstGeom prst="rect">
              <a:avLst/>
            </a:prstGeom>
          </p:spPr>
        </p:pic>
        <p:sp>
          <p:nvSpPr>
            <p:cNvPr id="4" name="Rectangle 3">
              <a:extLst>
                <a:ext uri="{FF2B5EF4-FFF2-40B4-BE49-F238E27FC236}">
                  <a16:creationId xmlns:a16="http://schemas.microsoft.com/office/drawing/2014/main" id="{72930F1F-63DC-84B8-DF5B-1B5CE7FAD9A2}"/>
                </a:ext>
              </a:extLst>
            </p:cNvPr>
            <p:cNvSpPr/>
            <p:nvPr/>
          </p:nvSpPr>
          <p:spPr>
            <a:xfrm>
              <a:off x="603849" y="362309"/>
              <a:ext cx="3286664" cy="698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Shape 6">
            <a:extLst>
              <a:ext uri="{FF2B5EF4-FFF2-40B4-BE49-F238E27FC236}">
                <a16:creationId xmlns:a16="http://schemas.microsoft.com/office/drawing/2014/main" id="{232184DB-B2AF-A403-89B2-55F14D3AD587}"/>
              </a:ext>
            </a:extLst>
          </p:cNvPr>
          <p:cNvSpPr/>
          <p:nvPr/>
        </p:nvSpPr>
        <p:spPr>
          <a:xfrm>
            <a:off x="0" y="-8626"/>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Operators</a:t>
            </a:r>
            <a:endParaRPr lang="en-US" sz="1600" dirty="0"/>
          </a:p>
        </p:txBody>
      </p:sp>
    </p:spTree>
    <p:extLst>
      <p:ext uri="{BB962C8B-B14F-4D97-AF65-F5344CB8AC3E}">
        <p14:creationId xmlns:p14="http://schemas.microsoft.com/office/powerpoint/2010/main" val="13415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1793F-39D1-1682-395B-5DCF867C9801}"/>
              </a:ext>
            </a:extLst>
          </p:cNvPr>
          <p:cNvPicPr>
            <a:picLocks noChangeAspect="1"/>
          </p:cNvPicPr>
          <p:nvPr/>
        </p:nvPicPr>
        <p:blipFill>
          <a:blip r:embed="rId2"/>
          <a:stretch>
            <a:fillRect/>
          </a:stretch>
        </p:blipFill>
        <p:spPr>
          <a:xfrm>
            <a:off x="2364422" y="758488"/>
            <a:ext cx="9827578" cy="5481210"/>
          </a:xfrm>
          <a:prstGeom prst="rect">
            <a:avLst/>
          </a:prstGeom>
        </p:spPr>
      </p:pic>
      <p:sp>
        <p:nvSpPr>
          <p:cNvPr id="2" name="Freeform: Shape 1">
            <a:extLst>
              <a:ext uri="{FF2B5EF4-FFF2-40B4-BE49-F238E27FC236}">
                <a16:creationId xmlns:a16="http://schemas.microsoft.com/office/drawing/2014/main" id="{D21EF62F-3633-DCA2-7C5E-08FAF2772939}"/>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Functions</a:t>
            </a:r>
            <a:endParaRPr lang="en-US" sz="1600" dirty="0"/>
          </a:p>
        </p:txBody>
      </p:sp>
    </p:spTree>
    <p:extLst>
      <p:ext uri="{BB962C8B-B14F-4D97-AF65-F5344CB8AC3E}">
        <p14:creationId xmlns:p14="http://schemas.microsoft.com/office/powerpoint/2010/main" val="278176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42D28-D3B5-4097-4BA3-39157DC02774}"/>
              </a:ext>
            </a:extLst>
          </p:cNvPr>
          <p:cNvPicPr>
            <a:picLocks noChangeAspect="1"/>
          </p:cNvPicPr>
          <p:nvPr/>
        </p:nvPicPr>
        <p:blipFill>
          <a:blip r:embed="rId2"/>
          <a:stretch>
            <a:fillRect/>
          </a:stretch>
        </p:blipFill>
        <p:spPr>
          <a:xfrm>
            <a:off x="1274323" y="2395755"/>
            <a:ext cx="8507012" cy="1143160"/>
          </a:xfrm>
          <a:prstGeom prst="rect">
            <a:avLst/>
          </a:prstGeom>
        </p:spPr>
      </p:pic>
      <p:sp>
        <p:nvSpPr>
          <p:cNvPr id="4" name="Freeform: Shape 3">
            <a:extLst>
              <a:ext uri="{FF2B5EF4-FFF2-40B4-BE49-F238E27FC236}">
                <a16:creationId xmlns:a16="http://schemas.microsoft.com/office/drawing/2014/main" id="{AF8CB009-E8F2-45B6-75E4-D1A270C321D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Functions</a:t>
            </a:r>
            <a:endParaRPr lang="en-US" sz="1600" dirty="0"/>
          </a:p>
        </p:txBody>
      </p:sp>
    </p:spTree>
    <p:extLst>
      <p:ext uri="{BB962C8B-B14F-4D97-AF65-F5344CB8AC3E}">
        <p14:creationId xmlns:p14="http://schemas.microsoft.com/office/powerpoint/2010/main" val="32187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3340E77-8F3C-411F-668B-D1F587B459B7}"/>
              </a:ext>
            </a:extLst>
          </p:cNvPr>
          <p:cNvGrpSpPr/>
          <p:nvPr/>
        </p:nvGrpSpPr>
        <p:grpSpPr>
          <a:xfrm>
            <a:off x="137769" y="199574"/>
            <a:ext cx="11791634" cy="5554112"/>
            <a:chOff x="137769" y="199574"/>
            <a:chExt cx="11791634" cy="5554112"/>
          </a:xfrm>
        </p:grpSpPr>
        <p:grpSp>
          <p:nvGrpSpPr>
            <p:cNvPr id="5" name="Group 4">
              <a:extLst>
                <a:ext uri="{FF2B5EF4-FFF2-40B4-BE49-F238E27FC236}">
                  <a16:creationId xmlns:a16="http://schemas.microsoft.com/office/drawing/2014/main" id="{840D43CD-54B4-E84E-62BA-236529391132}"/>
                </a:ext>
              </a:extLst>
            </p:cNvPr>
            <p:cNvGrpSpPr/>
            <p:nvPr/>
          </p:nvGrpSpPr>
          <p:grpSpPr>
            <a:xfrm>
              <a:off x="137769" y="199574"/>
              <a:ext cx="11791634" cy="5554112"/>
              <a:chOff x="137769" y="199574"/>
              <a:chExt cx="11791634" cy="5554112"/>
            </a:xfrm>
          </p:grpSpPr>
          <p:pic>
            <p:nvPicPr>
              <p:cNvPr id="3" name="Picture 2">
                <a:extLst>
                  <a:ext uri="{FF2B5EF4-FFF2-40B4-BE49-F238E27FC236}">
                    <a16:creationId xmlns:a16="http://schemas.microsoft.com/office/drawing/2014/main" id="{72233335-BD80-C171-7F7A-2A7C2A0B5658}"/>
                  </a:ext>
                </a:extLst>
              </p:cNvPr>
              <p:cNvPicPr>
                <a:picLocks noChangeAspect="1"/>
              </p:cNvPicPr>
              <p:nvPr/>
            </p:nvPicPr>
            <p:blipFill>
              <a:blip r:embed="rId2"/>
              <a:stretch>
                <a:fillRect/>
              </a:stretch>
            </p:blipFill>
            <p:spPr>
              <a:xfrm>
                <a:off x="137769" y="199574"/>
                <a:ext cx="11524362" cy="5300894"/>
              </a:xfrm>
              <a:prstGeom prst="rect">
                <a:avLst/>
              </a:prstGeom>
            </p:spPr>
          </p:pic>
          <p:sp>
            <p:nvSpPr>
              <p:cNvPr id="4" name="Rectangle 3">
                <a:extLst>
                  <a:ext uri="{FF2B5EF4-FFF2-40B4-BE49-F238E27FC236}">
                    <a16:creationId xmlns:a16="http://schemas.microsoft.com/office/drawing/2014/main" id="{D6F0A52F-D53D-5456-BB5F-A4E50416E12C}"/>
                  </a:ext>
                </a:extLst>
              </p:cNvPr>
              <p:cNvSpPr/>
              <p:nvPr/>
            </p:nvSpPr>
            <p:spPr>
              <a:xfrm>
                <a:off x="10156874" y="4614203"/>
                <a:ext cx="1772529" cy="11394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4D2B485D-C99F-DAF9-8D34-A856E0D0F59E}"/>
                </a:ext>
              </a:extLst>
            </p:cNvPr>
            <p:cNvSpPr/>
            <p:nvPr/>
          </p:nvSpPr>
          <p:spPr>
            <a:xfrm>
              <a:off x="621102" y="199574"/>
              <a:ext cx="2855343" cy="697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9CFE4E7F-1DE9-F4A4-44C0-A33EB9313E41}"/>
              </a:ext>
            </a:extLst>
          </p:cNvPr>
          <p:cNvSpPr/>
          <p:nvPr/>
        </p:nvSpPr>
        <p:spPr>
          <a:xfrm>
            <a:off x="-8377" y="3514"/>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Functions</a:t>
            </a:r>
            <a:endParaRPr lang="en-US" sz="1600" dirty="0"/>
          </a:p>
        </p:txBody>
      </p:sp>
    </p:spTree>
    <p:extLst>
      <p:ext uri="{BB962C8B-B14F-4D97-AF65-F5344CB8AC3E}">
        <p14:creationId xmlns:p14="http://schemas.microsoft.com/office/powerpoint/2010/main" val="14784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C737F-5A82-A352-C602-2A15743D63F3}"/>
              </a:ext>
            </a:extLst>
          </p:cNvPr>
          <p:cNvPicPr>
            <a:picLocks noChangeAspect="1"/>
          </p:cNvPicPr>
          <p:nvPr/>
        </p:nvPicPr>
        <p:blipFill>
          <a:blip r:embed="rId2"/>
          <a:stretch>
            <a:fillRect/>
          </a:stretch>
        </p:blipFill>
        <p:spPr>
          <a:xfrm>
            <a:off x="2099478" y="95172"/>
            <a:ext cx="7242736" cy="4885201"/>
          </a:xfrm>
          <a:prstGeom prst="rect">
            <a:avLst/>
          </a:prstGeom>
        </p:spPr>
      </p:pic>
      <p:sp>
        <p:nvSpPr>
          <p:cNvPr id="5" name="TextBox 4">
            <a:extLst>
              <a:ext uri="{FF2B5EF4-FFF2-40B4-BE49-F238E27FC236}">
                <a16:creationId xmlns:a16="http://schemas.microsoft.com/office/drawing/2014/main" id="{A684E290-FF1A-7A21-9846-001F0F5689B2}"/>
              </a:ext>
            </a:extLst>
          </p:cNvPr>
          <p:cNvSpPr txBox="1"/>
          <p:nvPr/>
        </p:nvSpPr>
        <p:spPr>
          <a:xfrm>
            <a:off x="873162" y="5220070"/>
            <a:ext cx="6094520" cy="923330"/>
          </a:xfrm>
          <a:prstGeom prst="rect">
            <a:avLst/>
          </a:prstGeom>
          <a:noFill/>
        </p:spPr>
        <p:txBody>
          <a:bodyPr wrap="square">
            <a:spAutoFit/>
          </a:bodyPr>
          <a:lstStyle/>
          <a:p>
            <a:r>
              <a:rPr lang="en-US" dirty="0">
                <a:latin typeface="Verdana" panose="020B0604030504040204" pitchFamily="34" charset="0"/>
                <a:ea typeface="Calibri" panose="020F0502020204030204" pitchFamily="34" charset="0"/>
                <a:cs typeface="Arial" panose="020B0604020202020204" pitchFamily="34" charset="0"/>
              </a:rPr>
              <a:t>U</a:t>
            </a:r>
            <a:r>
              <a:rPr lang="en-US" sz="1800" dirty="0">
                <a:effectLst/>
                <a:latin typeface="Verdana" panose="020B0604030504040204" pitchFamily="34" charset="0"/>
                <a:ea typeface="Calibri" panose="020F0502020204030204" pitchFamily="34" charset="0"/>
                <a:cs typeface="Arial" panose="020B0604020202020204" pitchFamily="34" charset="0"/>
              </a:rPr>
              <a:t>nderstanding how the tables relate to one another in your  data model is crucial for creating meaningful calculations.</a:t>
            </a:r>
            <a:endParaRPr lang="en-US" dirty="0"/>
          </a:p>
        </p:txBody>
      </p:sp>
      <p:cxnSp>
        <p:nvCxnSpPr>
          <p:cNvPr id="6" name="Straight Connector 5">
            <a:extLst>
              <a:ext uri="{FF2B5EF4-FFF2-40B4-BE49-F238E27FC236}">
                <a16:creationId xmlns:a16="http://schemas.microsoft.com/office/drawing/2014/main" id="{8FC74973-45C2-60E3-11A4-1A97A2EB794E}"/>
              </a:ext>
            </a:extLst>
          </p:cNvPr>
          <p:cNvCxnSpPr>
            <a:cxnSpLocks/>
          </p:cNvCxnSpPr>
          <p:nvPr/>
        </p:nvCxnSpPr>
        <p:spPr>
          <a:xfrm>
            <a:off x="833877" y="5299969"/>
            <a:ext cx="0" cy="813016"/>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04A49366-EAC9-BDC5-D185-4E06DFE5DDDA}"/>
              </a:ext>
            </a:extLst>
          </p:cNvPr>
          <p:cNvSpPr/>
          <p:nvPr/>
        </p:nvSpPr>
        <p:spPr>
          <a:xfrm>
            <a:off x="0" y="-1392"/>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and Model Relationship</a:t>
            </a:r>
            <a:endParaRPr lang="en-US" sz="1600" dirty="0"/>
          </a:p>
        </p:txBody>
      </p:sp>
    </p:spTree>
    <p:extLst>
      <p:ext uri="{BB962C8B-B14F-4D97-AF65-F5344CB8AC3E}">
        <p14:creationId xmlns:p14="http://schemas.microsoft.com/office/powerpoint/2010/main" val="867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What is DAX?</a:t>
              </a: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chemeClr val="tx2">
                <a:lumMod val="75000"/>
              </a:schemeClr>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Row context and filter context </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grpSp>
        <p:nvGrpSpPr>
          <p:cNvPr id="42" name="Group 41">
            <a:extLst>
              <a:ext uri="{FF2B5EF4-FFF2-40B4-BE49-F238E27FC236}">
                <a16:creationId xmlns:a16="http://schemas.microsoft.com/office/drawing/2014/main" id="{06664870-6B63-42D0-8F14-11DB5DD34C01}"/>
              </a:ext>
            </a:extLst>
          </p:cNvPr>
          <p:cNvGrpSpPr/>
          <p:nvPr/>
        </p:nvGrpSpPr>
        <p:grpSpPr>
          <a:xfrm>
            <a:off x="1523614" y="5497646"/>
            <a:ext cx="7351142" cy="1080000"/>
            <a:chOff x="1437351" y="3508484"/>
            <a:chExt cx="7351142" cy="1080000"/>
          </a:xfrm>
        </p:grpSpPr>
        <p:sp>
          <p:nvSpPr>
            <p:cNvPr id="17" name="Freeform: Shape 16">
              <a:extLst>
                <a:ext uri="{FF2B5EF4-FFF2-40B4-BE49-F238E27FC236}">
                  <a16:creationId xmlns:a16="http://schemas.microsoft.com/office/drawing/2014/main" id="{DA4F560C-A913-4090-9959-6C383EC2884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1C56302-C5A7-4907-ABF1-8DD9AEA874F5}"/>
                </a:ext>
              </a:extLst>
            </p:cNvPr>
            <p:cNvSpPr txBox="1"/>
            <p:nvPr/>
          </p:nvSpPr>
          <p:spPr>
            <a:xfrm>
              <a:off x="2004228" y="4048484"/>
              <a:ext cx="6784265" cy="461665"/>
            </a:xfrm>
            <a:prstGeom prst="rect">
              <a:avLst/>
            </a:prstGeom>
            <a:noFill/>
          </p:spPr>
          <p:txBody>
            <a:bodyPr wrap="square" rtlCol="0">
              <a:spAutoFit/>
            </a:bodyPr>
            <a:lstStyle/>
            <a:p>
              <a:pPr defTabSz="914400">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Exercise 6: Creating Calculated Columns</a:t>
              </a:r>
            </a:p>
          </p:txBody>
        </p:sp>
      </p:grpSp>
      <p:sp>
        <p:nvSpPr>
          <p:cNvPr id="19" name="TextBox 18">
            <a:extLst>
              <a:ext uri="{FF2B5EF4-FFF2-40B4-BE49-F238E27FC236}">
                <a16:creationId xmlns:a16="http://schemas.microsoft.com/office/drawing/2014/main" id="{8A7C455A-AC74-479B-AE4B-995389E7560F}"/>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823064A0-9399-31BA-E87D-4A8FDB095C97}"/>
              </a:ext>
            </a:extLst>
          </p:cNvPr>
          <p:cNvGrpSpPr/>
          <p:nvPr/>
        </p:nvGrpSpPr>
        <p:grpSpPr>
          <a:xfrm>
            <a:off x="1589751" y="4080047"/>
            <a:ext cx="7200000" cy="1080000"/>
            <a:chOff x="1437351" y="3508484"/>
            <a:chExt cx="7200000" cy="1080000"/>
          </a:xfrm>
          <a:solidFill>
            <a:srgbClr val="F58334"/>
          </a:solidFill>
        </p:grpSpPr>
        <p:sp>
          <p:nvSpPr>
            <p:cNvPr id="9" name="Freeform: Shape 8">
              <a:extLst>
                <a:ext uri="{FF2B5EF4-FFF2-40B4-BE49-F238E27FC236}">
                  <a16:creationId xmlns:a16="http://schemas.microsoft.com/office/drawing/2014/main" id="{7592F351-45E3-6630-9D09-609FA926438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grp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FFFE88A-5C61-623F-6516-D72D05845B2C}"/>
                </a:ext>
              </a:extLst>
            </p:cNvPr>
            <p:cNvSpPr txBox="1"/>
            <p:nvPr/>
          </p:nvSpPr>
          <p:spPr>
            <a:xfrm>
              <a:off x="2254811" y="4062489"/>
              <a:ext cx="6120000" cy="461665"/>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Creating Calculated Columns</a:t>
              </a:r>
            </a:p>
          </p:txBody>
        </p:sp>
      </p:grpSp>
      <p:sp>
        <p:nvSpPr>
          <p:cNvPr id="20" name="TextBox 19">
            <a:extLst>
              <a:ext uri="{FF2B5EF4-FFF2-40B4-BE49-F238E27FC236}">
                <a16:creationId xmlns:a16="http://schemas.microsoft.com/office/drawing/2014/main" id="{17CFAA2B-E560-6DDA-B38F-53FC0F0D81AF}"/>
              </a:ext>
            </a:extLst>
          </p:cNvPr>
          <p:cNvSpPr txBox="1"/>
          <p:nvPr/>
        </p:nvSpPr>
        <p:spPr>
          <a:xfrm>
            <a:off x="1437348" y="5172025"/>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11276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ppt_x</p:attrName>
                                        </p:attrNameLst>
                                      </p:cBhvr>
                                      <p:tavLst>
                                        <p:tav tm="0">
                                          <p:val>
                                            <p:strVal val="#ppt_x-#ppt_w/2"/>
                                          </p:val>
                                        </p:tav>
                                        <p:tav tm="100000">
                                          <p:val>
                                            <p:strVal val="#ppt_x"/>
                                          </p:val>
                                        </p:tav>
                                      </p:tavLst>
                                    </p:anim>
                                    <p:anim calcmode="lin" valueType="num">
                                      <p:cBhvr>
                                        <p:cTn id="47" dur="500" fill="hold"/>
                                        <p:tgtEl>
                                          <p:spTgt spid="2"/>
                                        </p:tgtEl>
                                        <p:attrNameLst>
                                          <p:attrName>ppt_y</p:attrName>
                                        </p:attrNameLst>
                                      </p:cBhvr>
                                      <p:tavLst>
                                        <p:tav tm="0">
                                          <p:val>
                                            <p:strVal val="#ppt_y"/>
                                          </p:val>
                                        </p:tav>
                                        <p:tav tm="100000">
                                          <p:val>
                                            <p:strVal val="#ppt_y"/>
                                          </p:val>
                                        </p:tav>
                                      </p:tavLst>
                                    </p:anim>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500"/>
                            </p:stCondLst>
                            <p:childTnLst>
                              <p:par>
                                <p:cTn id="58" presetID="17" presetClass="entr" presetSubtype="8"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ppt_x</p:attrName>
                                        </p:attrNameLst>
                                      </p:cBhvr>
                                      <p:tavLst>
                                        <p:tav tm="0">
                                          <p:val>
                                            <p:strVal val="#ppt_x-#ppt_w/2"/>
                                          </p:val>
                                        </p:tav>
                                        <p:tav tm="100000">
                                          <p:val>
                                            <p:strVal val="#ppt_x"/>
                                          </p:val>
                                        </p:tav>
                                      </p:tavLst>
                                    </p:anim>
                                    <p:anim calcmode="lin" valueType="num">
                                      <p:cBhvr>
                                        <p:cTn id="61" dur="500" fill="hold"/>
                                        <p:tgtEl>
                                          <p:spTgt spid="42"/>
                                        </p:tgtEl>
                                        <p:attrNameLst>
                                          <p:attrName>ppt_y</p:attrName>
                                        </p:attrNameLst>
                                      </p:cBhvr>
                                      <p:tavLst>
                                        <p:tav tm="0">
                                          <p:val>
                                            <p:strVal val="#ppt_y"/>
                                          </p:val>
                                        </p:tav>
                                        <p:tav tm="100000">
                                          <p:val>
                                            <p:strVal val="#ppt_y"/>
                                          </p:val>
                                        </p:tav>
                                      </p:tavLst>
                                    </p:anim>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10983A-0CAD-79FC-4FD5-AECBBCDB1791}"/>
              </a:ext>
            </a:extLst>
          </p:cNvPr>
          <p:cNvPicPr>
            <a:picLocks noChangeAspect="1"/>
          </p:cNvPicPr>
          <p:nvPr/>
        </p:nvPicPr>
        <p:blipFill>
          <a:blip r:embed="rId2"/>
          <a:stretch>
            <a:fillRect/>
          </a:stretch>
        </p:blipFill>
        <p:spPr>
          <a:xfrm>
            <a:off x="975598" y="90149"/>
            <a:ext cx="10240804" cy="4848902"/>
          </a:xfrm>
          <a:prstGeom prst="rect">
            <a:avLst/>
          </a:prstGeom>
        </p:spPr>
      </p:pic>
      <p:sp>
        <p:nvSpPr>
          <p:cNvPr id="5" name="TextBox 4">
            <a:extLst>
              <a:ext uri="{FF2B5EF4-FFF2-40B4-BE49-F238E27FC236}">
                <a16:creationId xmlns:a16="http://schemas.microsoft.com/office/drawing/2014/main" id="{59F6595C-3C83-7E90-C629-DEDD1327E3B1}"/>
              </a:ext>
            </a:extLst>
          </p:cNvPr>
          <p:cNvSpPr txBox="1"/>
          <p:nvPr/>
        </p:nvSpPr>
        <p:spPr>
          <a:xfrm>
            <a:off x="700390" y="4939051"/>
            <a:ext cx="6094520" cy="1200329"/>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Verdana" panose="020B0604030504040204" pitchFamily="34" charset="0"/>
                <a:ea typeface="Calibri" panose="020F0502020204030204" pitchFamily="34" charset="0"/>
                <a:cs typeface="Arial" panose="020B0604020202020204" pitchFamily="34" charset="0"/>
              </a:rPr>
              <a:t>Columns used to build the relationship are the keys of the relationship. </a:t>
            </a:r>
          </a:p>
          <a:p>
            <a:pPr marL="285750" indent="-285750">
              <a:buFont typeface="Arial" panose="020B0604020202020204" pitchFamily="34" charset="0"/>
              <a:buChar char="•"/>
            </a:pPr>
            <a:r>
              <a:rPr lang="en-US" sz="1800" dirty="0">
                <a:effectLst/>
                <a:latin typeface="Verdana" panose="020B0604030504040204" pitchFamily="34" charset="0"/>
                <a:ea typeface="Calibri" panose="020F0502020204030204" pitchFamily="34" charset="0"/>
                <a:cs typeface="Arial" panose="020B0604020202020204" pitchFamily="34" charset="0"/>
              </a:rPr>
              <a:t>The column on one side of the relationship needs to have unique values</a:t>
            </a:r>
            <a:endParaRPr lang="en-US" dirty="0"/>
          </a:p>
        </p:txBody>
      </p:sp>
      <p:cxnSp>
        <p:nvCxnSpPr>
          <p:cNvPr id="6" name="Straight Connector 5">
            <a:extLst>
              <a:ext uri="{FF2B5EF4-FFF2-40B4-BE49-F238E27FC236}">
                <a16:creationId xmlns:a16="http://schemas.microsoft.com/office/drawing/2014/main" id="{2F520647-74E8-67F3-0A01-2BE3DD5FEBC5}"/>
              </a:ext>
            </a:extLst>
          </p:cNvPr>
          <p:cNvCxnSpPr>
            <a:cxnSpLocks/>
          </p:cNvCxnSpPr>
          <p:nvPr/>
        </p:nvCxnSpPr>
        <p:spPr>
          <a:xfrm>
            <a:off x="620813" y="4939051"/>
            <a:ext cx="0" cy="1173934"/>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BCA22697-56CF-A717-A947-3ECB5047E180}"/>
              </a:ext>
            </a:extLst>
          </p:cNvPr>
          <p:cNvSpPr/>
          <p:nvPr/>
        </p:nvSpPr>
        <p:spPr>
          <a:xfrm>
            <a:off x="0" y="-1392"/>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and Model Relationship</a:t>
            </a:r>
            <a:endParaRPr lang="en-US" sz="1600" dirty="0"/>
          </a:p>
        </p:txBody>
      </p:sp>
    </p:spTree>
    <p:extLst>
      <p:ext uri="{BB962C8B-B14F-4D97-AF65-F5344CB8AC3E}">
        <p14:creationId xmlns:p14="http://schemas.microsoft.com/office/powerpoint/2010/main" val="372322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43C9B-980D-158F-A8FE-6D8FCF678760}"/>
              </a:ext>
            </a:extLst>
          </p:cNvPr>
          <p:cNvPicPr>
            <a:picLocks noChangeAspect="1"/>
          </p:cNvPicPr>
          <p:nvPr/>
        </p:nvPicPr>
        <p:blipFill>
          <a:blip r:embed="rId2"/>
          <a:stretch>
            <a:fillRect/>
          </a:stretch>
        </p:blipFill>
        <p:spPr>
          <a:xfrm>
            <a:off x="1204230" y="169603"/>
            <a:ext cx="9783540" cy="4601217"/>
          </a:xfrm>
          <a:prstGeom prst="rect">
            <a:avLst/>
          </a:prstGeom>
        </p:spPr>
      </p:pic>
      <p:sp>
        <p:nvSpPr>
          <p:cNvPr id="5" name="TextBox 4">
            <a:extLst>
              <a:ext uri="{FF2B5EF4-FFF2-40B4-BE49-F238E27FC236}">
                <a16:creationId xmlns:a16="http://schemas.microsoft.com/office/drawing/2014/main" id="{49300C7D-95EF-1F25-05C9-2E0C55CE1DCB}"/>
              </a:ext>
            </a:extLst>
          </p:cNvPr>
          <p:cNvSpPr txBox="1"/>
          <p:nvPr/>
        </p:nvSpPr>
        <p:spPr>
          <a:xfrm>
            <a:off x="1094172" y="5064684"/>
            <a:ext cx="6094520" cy="923330"/>
          </a:xfrm>
          <a:prstGeom prst="rect">
            <a:avLst/>
          </a:prstGeom>
          <a:noFill/>
        </p:spPr>
        <p:txBody>
          <a:bodyPr wrap="square">
            <a:spAutoFit/>
          </a:bodyPr>
          <a:lstStyle/>
          <a:p>
            <a:r>
              <a:rPr lang="en-US" sz="1800" dirty="0">
                <a:effectLst/>
                <a:latin typeface="Verdana" panose="020B0604030504040204" pitchFamily="34" charset="0"/>
                <a:ea typeface="Calibri" panose="020F0502020204030204" pitchFamily="34" charset="0"/>
                <a:cs typeface="Arial" panose="020B0604020202020204" pitchFamily="34" charset="0"/>
              </a:rPr>
              <a:t>Tables relationships can be either single or bidirectional, the direction of the relationship determines the direction of automatic filtering</a:t>
            </a:r>
            <a:endParaRPr lang="en-US" dirty="0"/>
          </a:p>
        </p:txBody>
      </p:sp>
      <p:cxnSp>
        <p:nvCxnSpPr>
          <p:cNvPr id="6" name="Straight Connector 5">
            <a:extLst>
              <a:ext uri="{FF2B5EF4-FFF2-40B4-BE49-F238E27FC236}">
                <a16:creationId xmlns:a16="http://schemas.microsoft.com/office/drawing/2014/main" id="{804B1540-A70C-34B3-BF05-975508270316}"/>
              </a:ext>
            </a:extLst>
          </p:cNvPr>
          <p:cNvCxnSpPr>
            <a:cxnSpLocks/>
          </p:cNvCxnSpPr>
          <p:nvPr/>
        </p:nvCxnSpPr>
        <p:spPr>
          <a:xfrm>
            <a:off x="949286" y="4983439"/>
            <a:ext cx="0" cy="1173934"/>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4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944338-3A52-C89C-B05A-7F149B6722AE}"/>
              </a:ext>
            </a:extLst>
          </p:cNvPr>
          <p:cNvGrpSpPr/>
          <p:nvPr/>
        </p:nvGrpSpPr>
        <p:grpSpPr>
          <a:xfrm>
            <a:off x="-1" y="0"/>
            <a:ext cx="12174245" cy="6232124"/>
            <a:chOff x="-1" y="0"/>
            <a:chExt cx="12174245" cy="6232124"/>
          </a:xfrm>
        </p:grpSpPr>
        <p:pic>
          <p:nvPicPr>
            <p:cNvPr id="3" name="Picture 2">
              <a:extLst>
                <a:ext uri="{FF2B5EF4-FFF2-40B4-BE49-F238E27FC236}">
                  <a16:creationId xmlns:a16="http://schemas.microsoft.com/office/drawing/2014/main" id="{879B82DE-9793-8961-8AE6-31D3691D79EA}"/>
                </a:ext>
              </a:extLst>
            </p:cNvPr>
            <p:cNvPicPr>
              <a:picLocks noChangeAspect="1"/>
            </p:cNvPicPr>
            <p:nvPr/>
          </p:nvPicPr>
          <p:blipFill>
            <a:blip r:embed="rId2"/>
            <a:stretch>
              <a:fillRect/>
            </a:stretch>
          </p:blipFill>
          <p:spPr>
            <a:xfrm>
              <a:off x="-1" y="0"/>
              <a:ext cx="11107535" cy="6232124"/>
            </a:xfrm>
            <a:prstGeom prst="rect">
              <a:avLst/>
            </a:prstGeom>
          </p:spPr>
        </p:pic>
        <p:sp>
          <p:nvSpPr>
            <p:cNvPr id="4" name="Rectangle 3">
              <a:extLst>
                <a:ext uri="{FF2B5EF4-FFF2-40B4-BE49-F238E27FC236}">
                  <a16:creationId xmlns:a16="http://schemas.microsoft.com/office/drawing/2014/main" id="{DAB2F14D-D162-2D7D-C47D-12236A0F5CD6}"/>
                </a:ext>
              </a:extLst>
            </p:cNvPr>
            <p:cNvSpPr/>
            <p:nvPr/>
          </p:nvSpPr>
          <p:spPr>
            <a:xfrm>
              <a:off x="11093067" y="0"/>
              <a:ext cx="1081177" cy="6219897"/>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3552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32CEB-44C6-85F6-C82A-35584ACC8E1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DB582F2-5387-C229-6B8B-D51F8076B0F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1BB7A58A-C8DD-A165-DAE4-9B9C76A6A5F0}"/>
              </a:ext>
            </a:extLst>
          </p:cNvPr>
          <p:cNvSpPr txBox="1"/>
          <p:nvPr/>
        </p:nvSpPr>
        <p:spPr>
          <a:xfrm>
            <a:off x="693175" y="1236001"/>
            <a:ext cx="11326761" cy="203946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Identify the components of a data analysis expression. Select all that apply.</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Column and table references</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Data types</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Syntax</a:t>
            </a:r>
          </a:p>
          <a:p>
            <a:pPr marL="1371600" lvl="2"/>
            <a:r>
              <a:rPr lang="en-US" dirty="0">
                <a:effectLst/>
                <a:latin typeface="Arial" panose="020B0604020202020204" pitchFamily="34" charset="0"/>
                <a:ea typeface="Calibri" panose="020F0502020204030204" pitchFamily="34" charset="0"/>
                <a:cs typeface="Arial" panose="020B0604020202020204" pitchFamily="34" charset="0"/>
              </a:rPr>
              <a:t>Operators</a:t>
            </a:r>
          </a:p>
        </p:txBody>
      </p:sp>
    </p:spTree>
    <p:extLst>
      <p:ext uri="{BB962C8B-B14F-4D97-AF65-F5344CB8AC3E}">
        <p14:creationId xmlns:p14="http://schemas.microsoft.com/office/powerpoint/2010/main" val="200867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FD933-6A57-0834-A8BA-01A13E0B980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59248BB-6FB5-5EB5-7994-54A572C3FD36}"/>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ANSWER</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6849F8-3122-3136-D1AF-E01DDBADCFBA}"/>
              </a:ext>
            </a:extLst>
          </p:cNvPr>
          <p:cNvSpPr txBox="1"/>
          <p:nvPr/>
        </p:nvSpPr>
        <p:spPr>
          <a:xfrm>
            <a:off x="693175" y="1236001"/>
            <a:ext cx="11326761" cy="203946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Identify the components of a data analysis expression. Select all that apply.</a:t>
            </a:r>
          </a:p>
          <a:p>
            <a:pPr marL="1371600" lvl="2"/>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Column and table references</a:t>
            </a:r>
          </a:p>
          <a:p>
            <a:pPr marL="1371600" lvl="2"/>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Data types</a:t>
            </a:r>
          </a:p>
          <a:p>
            <a:pPr marL="1371600" lvl="2"/>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Syntax</a:t>
            </a:r>
          </a:p>
          <a:p>
            <a:pPr marL="1371600" lvl="2"/>
            <a:r>
              <a:rPr lang="en-US" dirty="0">
                <a:effectLst/>
                <a:highlight>
                  <a:srgbClr val="00FF00"/>
                </a:highlight>
                <a:latin typeface="Arial" panose="020B0604020202020204" pitchFamily="34" charset="0"/>
                <a:ea typeface="Calibri" panose="020F0502020204030204" pitchFamily="34" charset="0"/>
                <a:cs typeface="Arial" panose="020B0604020202020204" pitchFamily="34" charset="0"/>
              </a:rPr>
              <a:t>Operators</a:t>
            </a:r>
          </a:p>
        </p:txBody>
      </p:sp>
      <p:pic>
        <p:nvPicPr>
          <p:cNvPr id="3" name="Picture 2">
            <a:extLst>
              <a:ext uri="{FF2B5EF4-FFF2-40B4-BE49-F238E27FC236}">
                <a16:creationId xmlns:a16="http://schemas.microsoft.com/office/drawing/2014/main" id="{1520AA4D-3C14-D742-79B9-F800B97878C4}"/>
              </a:ext>
            </a:extLst>
          </p:cNvPr>
          <p:cNvPicPr>
            <a:picLocks noChangeAspect="1"/>
          </p:cNvPicPr>
          <p:nvPr/>
        </p:nvPicPr>
        <p:blipFill>
          <a:blip r:embed="rId2"/>
          <a:stretch>
            <a:fillRect/>
          </a:stretch>
        </p:blipFill>
        <p:spPr>
          <a:xfrm>
            <a:off x="1776789" y="3494629"/>
            <a:ext cx="6525536" cy="419158"/>
          </a:xfrm>
          <a:prstGeom prst="rect">
            <a:avLst/>
          </a:prstGeom>
        </p:spPr>
      </p:pic>
      <p:pic>
        <p:nvPicPr>
          <p:cNvPr id="7" name="Picture 6">
            <a:extLst>
              <a:ext uri="{FF2B5EF4-FFF2-40B4-BE49-F238E27FC236}">
                <a16:creationId xmlns:a16="http://schemas.microsoft.com/office/drawing/2014/main" id="{91EF212E-6CF2-ECB0-FF2B-FB67B5FFACC9}"/>
              </a:ext>
            </a:extLst>
          </p:cNvPr>
          <p:cNvPicPr>
            <a:picLocks noChangeAspect="1"/>
          </p:cNvPicPr>
          <p:nvPr/>
        </p:nvPicPr>
        <p:blipFill>
          <a:blip r:embed="rId3"/>
          <a:stretch>
            <a:fillRect/>
          </a:stretch>
        </p:blipFill>
        <p:spPr>
          <a:xfrm>
            <a:off x="1776789" y="4132946"/>
            <a:ext cx="7754432" cy="381053"/>
          </a:xfrm>
          <a:prstGeom prst="rect">
            <a:avLst/>
          </a:prstGeom>
        </p:spPr>
      </p:pic>
      <p:pic>
        <p:nvPicPr>
          <p:cNvPr id="9" name="Picture 8">
            <a:extLst>
              <a:ext uri="{FF2B5EF4-FFF2-40B4-BE49-F238E27FC236}">
                <a16:creationId xmlns:a16="http://schemas.microsoft.com/office/drawing/2014/main" id="{C9BBCF20-81AF-3A78-D24B-5AF4ABCC3B0F}"/>
              </a:ext>
            </a:extLst>
          </p:cNvPr>
          <p:cNvPicPr>
            <a:picLocks noChangeAspect="1"/>
          </p:cNvPicPr>
          <p:nvPr/>
        </p:nvPicPr>
        <p:blipFill>
          <a:blip r:embed="rId4"/>
          <a:stretch>
            <a:fillRect/>
          </a:stretch>
        </p:blipFill>
        <p:spPr>
          <a:xfrm>
            <a:off x="1776789" y="4791238"/>
            <a:ext cx="5572903" cy="323895"/>
          </a:xfrm>
          <a:prstGeom prst="rect">
            <a:avLst/>
          </a:prstGeom>
        </p:spPr>
      </p:pic>
      <p:pic>
        <p:nvPicPr>
          <p:cNvPr id="11" name="Picture 10">
            <a:extLst>
              <a:ext uri="{FF2B5EF4-FFF2-40B4-BE49-F238E27FC236}">
                <a16:creationId xmlns:a16="http://schemas.microsoft.com/office/drawing/2014/main" id="{EA6DE15B-9B3B-C2BE-92DE-E8775EFC2D84}"/>
              </a:ext>
            </a:extLst>
          </p:cNvPr>
          <p:cNvPicPr>
            <a:picLocks noChangeAspect="1"/>
          </p:cNvPicPr>
          <p:nvPr/>
        </p:nvPicPr>
        <p:blipFill>
          <a:blip r:embed="rId5"/>
          <a:stretch>
            <a:fillRect/>
          </a:stretch>
        </p:blipFill>
        <p:spPr>
          <a:xfrm>
            <a:off x="1776789" y="5371475"/>
            <a:ext cx="4563112" cy="400106"/>
          </a:xfrm>
          <a:prstGeom prst="rect">
            <a:avLst/>
          </a:prstGeom>
        </p:spPr>
      </p:pic>
      <p:sp>
        <p:nvSpPr>
          <p:cNvPr id="12" name="Rectangle 11">
            <a:extLst>
              <a:ext uri="{FF2B5EF4-FFF2-40B4-BE49-F238E27FC236}">
                <a16:creationId xmlns:a16="http://schemas.microsoft.com/office/drawing/2014/main" id="{7663F0DF-3829-8763-5F82-9C08C4449C5F}"/>
              </a:ext>
            </a:extLst>
          </p:cNvPr>
          <p:cNvSpPr/>
          <p:nvPr/>
        </p:nvSpPr>
        <p:spPr>
          <a:xfrm>
            <a:off x="1159100" y="3325468"/>
            <a:ext cx="481221"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A</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FE0EFA77-BE08-89DC-D34C-DFEC9BAC634E}"/>
              </a:ext>
            </a:extLst>
          </p:cNvPr>
          <p:cNvSpPr/>
          <p:nvPr/>
        </p:nvSpPr>
        <p:spPr>
          <a:xfrm>
            <a:off x="1159099" y="3969529"/>
            <a:ext cx="481221"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B</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840542EF-20B1-D0E0-B467-2175AFBA4FA5}"/>
              </a:ext>
            </a:extLst>
          </p:cNvPr>
          <p:cNvSpPr/>
          <p:nvPr/>
        </p:nvSpPr>
        <p:spPr>
          <a:xfrm>
            <a:off x="1170319" y="4599242"/>
            <a:ext cx="458780"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C</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EF98F591-019D-7241-08C6-64CF45D2E68F}"/>
              </a:ext>
            </a:extLst>
          </p:cNvPr>
          <p:cNvSpPr/>
          <p:nvPr/>
        </p:nvSpPr>
        <p:spPr>
          <a:xfrm>
            <a:off x="1160700" y="5228955"/>
            <a:ext cx="500458"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D</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534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508F9-F8C9-9683-4D49-2D561E2AFF05}"/>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5C33FE1E-B6B5-66BB-335E-602989F820EE}"/>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tx2">
              <a:lumMod val="75000"/>
            </a:schemeClr>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967AEE4-DE7C-D45A-23B7-4A45852346DE}"/>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6418CDB-4ECB-C2A5-723C-AE44F8847C24}"/>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A743E061-6431-097F-9FE6-7B461A322F77}"/>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1471F95-863B-51C4-78FE-52AA9BD603FF}"/>
              </a:ext>
            </a:extLst>
          </p:cNvPr>
          <p:cNvSpPr txBox="1"/>
          <p:nvPr/>
        </p:nvSpPr>
        <p:spPr>
          <a:xfrm>
            <a:off x="0" y="2673467"/>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2</a:t>
            </a:r>
          </a:p>
        </p:txBody>
      </p:sp>
      <p:sp>
        <p:nvSpPr>
          <p:cNvPr id="9" name="TextBox 8">
            <a:extLst>
              <a:ext uri="{FF2B5EF4-FFF2-40B4-BE49-F238E27FC236}">
                <a16:creationId xmlns:a16="http://schemas.microsoft.com/office/drawing/2014/main" id="{4F27650E-8804-E34D-049A-96AAF8414D3E}"/>
              </a:ext>
            </a:extLst>
          </p:cNvPr>
          <p:cNvSpPr txBox="1"/>
          <p:nvPr/>
        </p:nvSpPr>
        <p:spPr>
          <a:xfrm rot="60000">
            <a:off x="331079" y="2842745"/>
            <a:ext cx="7794851"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Row context and filter context </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375837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2E0D04-1B36-443B-5424-C90A4A4A3964}"/>
              </a:ext>
            </a:extLst>
          </p:cNvPr>
          <p:cNvSpPr/>
          <p:nvPr/>
        </p:nvSpPr>
        <p:spPr>
          <a:xfrm>
            <a:off x="901050" y="1191801"/>
            <a:ext cx="694536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What is the total Sales for each Product?</a:t>
            </a:r>
          </a:p>
        </p:txBody>
      </p:sp>
      <p:sp>
        <p:nvSpPr>
          <p:cNvPr id="3" name="Rectangle 2">
            <a:extLst>
              <a:ext uri="{FF2B5EF4-FFF2-40B4-BE49-F238E27FC236}">
                <a16:creationId xmlns:a16="http://schemas.microsoft.com/office/drawing/2014/main" id="{29D3936B-D40F-BD8B-9D93-23A52421AD9F}"/>
              </a:ext>
            </a:extLst>
          </p:cNvPr>
          <p:cNvSpPr/>
          <p:nvPr/>
        </p:nvSpPr>
        <p:spPr>
          <a:xfrm>
            <a:off x="901050" y="2054415"/>
            <a:ext cx="72586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What is the Top Selling Items By Category?</a:t>
            </a:r>
          </a:p>
        </p:txBody>
      </p:sp>
      <p:pic>
        <p:nvPicPr>
          <p:cNvPr id="5" name="Picture 4">
            <a:extLst>
              <a:ext uri="{FF2B5EF4-FFF2-40B4-BE49-F238E27FC236}">
                <a16:creationId xmlns:a16="http://schemas.microsoft.com/office/drawing/2014/main" id="{F55E42D8-E9A1-D95B-7DC0-5373A40493F7}"/>
              </a:ext>
            </a:extLst>
          </p:cNvPr>
          <p:cNvPicPr>
            <a:picLocks noChangeAspect="1"/>
          </p:cNvPicPr>
          <p:nvPr/>
        </p:nvPicPr>
        <p:blipFill>
          <a:blip r:embed="rId2"/>
          <a:stretch>
            <a:fillRect/>
          </a:stretch>
        </p:blipFill>
        <p:spPr>
          <a:xfrm>
            <a:off x="3613985" y="2871192"/>
            <a:ext cx="6726768" cy="2695237"/>
          </a:xfrm>
          <a:prstGeom prst="rect">
            <a:avLst/>
          </a:prstGeom>
        </p:spPr>
      </p:pic>
      <p:sp>
        <p:nvSpPr>
          <p:cNvPr id="4" name="Freeform: Shape 3">
            <a:extLst>
              <a:ext uri="{FF2B5EF4-FFF2-40B4-BE49-F238E27FC236}">
                <a16:creationId xmlns:a16="http://schemas.microsoft.com/office/drawing/2014/main" id="{7253A0D3-2D32-FEF3-C312-F6A65B2B37D7}"/>
              </a:ext>
            </a:extLst>
          </p:cNvPr>
          <p:cNvSpPr/>
          <p:nvPr/>
        </p:nvSpPr>
        <p:spPr>
          <a:xfrm>
            <a:off x="0" y="-1392"/>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Row Context and Filter Context</a:t>
            </a:r>
            <a:endParaRPr lang="en-US" sz="1600" dirty="0"/>
          </a:p>
        </p:txBody>
      </p:sp>
    </p:spTree>
    <p:extLst>
      <p:ext uri="{BB962C8B-B14F-4D97-AF65-F5344CB8AC3E}">
        <p14:creationId xmlns:p14="http://schemas.microsoft.com/office/powerpoint/2010/main" val="6161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15EA57-1358-CEA0-51D0-ED9587689D9E}"/>
              </a:ext>
            </a:extLst>
          </p:cNvPr>
          <p:cNvPicPr>
            <a:picLocks noChangeAspect="1"/>
          </p:cNvPicPr>
          <p:nvPr/>
        </p:nvPicPr>
        <p:blipFill>
          <a:blip r:embed="rId2"/>
          <a:stretch>
            <a:fillRect/>
          </a:stretch>
        </p:blipFill>
        <p:spPr>
          <a:xfrm>
            <a:off x="2437344" y="757096"/>
            <a:ext cx="9754656" cy="5481260"/>
          </a:xfrm>
          <a:prstGeom prst="rect">
            <a:avLst/>
          </a:prstGeom>
        </p:spPr>
      </p:pic>
      <p:grpSp>
        <p:nvGrpSpPr>
          <p:cNvPr id="10" name="Group 9">
            <a:extLst>
              <a:ext uri="{FF2B5EF4-FFF2-40B4-BE49-F238E27FC236}">
                <a16:creationId xmlns:a16="http://schemas.microsoft.com/office/drawing/2014/main" id="{3D52F48B-AF5A-0D7B-0B10-C917D7FD8CC1}"/>
              </a:ext>
            </a:extLst>
          </p:cNvPr>
          <p:cNvGrpSpPr/>
          <p:nvPr/>
        </p:nvGrpSpPr>
        <p:grpSpPr>
          <a:xfrm>
            <a:off x="949286" y="5362113"/>
            <a:ext cx="6094520" cy="795260"/>
            <a:chOff x="949286" y="5362113"/>
            <a:chExt cx="6094520" cy="795260"/>
          </a:xfrm>
        </p:grpSpPr>
        <p:sp>
          <p:nvSpPr>
            <p:cNvPr id="7" name="TextBox 6">
              <a:extLst>
                <a:ext uri="{FF2B5EF4-FFF2-40B4-BE49-F238E27FC236}">
                  <a16:creationId xmlns:a16="http://schemas.microsoft.com/office/drawing/2014/main" id="{2538FDA5-E7D8-70F9-AF6E-E6623C8D81CC}"/>
                </a:ext>
              </a:extLst>
            </p:cNvPr>
            <p:cNvSpPr txBox="1"/>
            <p:nvPr/>
          </p:nvSpPr>
          <p:spPr>
            <a:xfrm>
              <a:off x="949286" y="5575077"/>
              <a:ext cx="6094520" cy="369332"/>
            </a:xfrm>
            <a:prstGeom prst="rect">
              <a:avLst/>
            </a:prstGeom>
            <a:noFill/>
          </p:spPr>
          <p:txBody>
            <a:bodyPr wrap="square">
              <a:spAutoFit/>
            </a:bodyPr>
            <a:lstStyle/>
            <a:p>
              <a:r>
                <a:rPr lang="en-US" sz="1800" dirty="0">
                  <a:solidFill>
                    <a:srgbClr val="333333"/>
                  </a:solidFill>
                  <a:effectLst/>
                  <a:latin typeface="Arial" panose="020B0604020202020204" pitchFamily="34" charset="0"/>
                  <a:ea typeface="Times New Roman" panose="02020603050405020304" pitchFamily="18" charset="0"/>
                </a:rPr>
                <a:t>DAX computes formulas within a context</a:t>
              </a:r>
              <a:endParaRPr lang="en-US" dirty="0"/>
            </a:p>
          </p:txBody>
        </p:sp>
        <p:cxnSp>
          <p:nvCxnSpPr>
            <p:cNvPr id="8" name="Straight Connector 7">
              <a:extLst>
                <a:ext uri="{FF2B5EF4-FFF2-40B4-BE49-F238E27FC236}">
                  <a16:creationId xmlns:a16="http://schemas.microsoft.com/office/drawing/2014/main" id="{8258C2E3-CC60-C23E-6099-60E8B3C74DF3}"/>
                </a:ext>
              </a:extLst>
            </p:cNvPr>
            <p:cNvCxnSpPr>
              <a:cxnSpLocks/>
            </p:cNvCxnSpPr>
            <p:nvPr/>
          </p:nvCxnSpPr>
          <p:spPr>
            <a:xfrm>
              <a:off x="949286" y="5362113"/>
              <a:ext cx="0" cy="795260"/>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grpSp>
      <p:sp>
        <p:nvSpPr>
          <p:cNvPr id="2" name="Freeform: Shape 1">
            <a:extLst>
              <a:ext uri="{FF2B5EF4-FFF2-40B4-BE49-F238E27FC236}">
                <a16:creationId xmlns:a16="http://schemas.microsoft.com/office/drawing/2014/main" id="{5A9386FF-EF20-CE87-7C98-4AEA09D5F1DB}"/>
              </a:ext>
            </a:extLst>
          </p:cNvPr>
          <p:cNvSpPr/>
          <p:nvPr/>
        </p:nvSpPr>
        <p:spPr>
          <a:xfrm>
            <a:off x="0" y="-1392"/>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Formulas</a:t>
            </a:r>
            <a:endParaRPr lang="en-US" sz="1600" dirty="0"/>
          </a:p>
        </p:txBody>
      </p:sp>
    </p:spTree>
    <p:extLst>
      <p:ext uri="{BB962C8B-B14F-4D97-AF65-F5344CB8AC3E}">
        <p14:creationId xmlns:p14="http://schemas.microsoft.com/office/powerpoint/2010/main" val="8756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6FDB7-6966-AC7C-1F32-C7B1763B832E}"/>
              </a:ext>
            </a:extLst>
          </p:cNvPr>
          <p:cNvPicPr>
            <a:picLocks noChangeAspect="1"/>
          </p:cNvPicPr>
          <p:nvPr/>
        </p:nvPicPr>
        <p:blipFill>
          <a:blip r:embed="rId2"/>
          <a:stretch>
            <a:fillRect/>
          </a:stretch>
        </p:blipFill>
        <p:spPr>
          <a:xfrm>
            <a:off x="2442059" y="757096"/>
            <a:ext cx="9749942" cy="5494866"/>
          </a:xfrm>
          <a:prstGeom prst="rect">
            <a:avLst/>
          </a:prstGeom>
        </p:spPr>
      </p:pic>
      <p:sp>
        <p:nvSpPr>
          <p:cNvPr id="5" name="TextBox 4">
            <a:extLst>
              <a:ext uri="{FF2B5EF4-FFF2-40B4-BE49-F238E27FC236}">
                <a16:creationId xmlns:a16="http://schemas.microsoft.com/office/drawing/2014/main" id="{C145DD9D-B3FB-88A2-E786-6405781C25B7}"/>
              </a:ext>
            </a:extLst>
          </p:cNvPr>
          <p:cNvSpPr txBox="1"/>
          <p:nvPr/>
        </p:nvSpPr>
        <p:spPr>
          <a:xfrm>
            <a:off x="1145220" y="5389616"/>
            <a:ext cx="6094520" cy="646331"/>
          </a:xfrm>
          <a:prstGeom prst="rect">
            <a:avLst/>
          </a:prstGeom>
          <a:noFill/>
        </p:spPr>
        <p:txBody>
          <a:bodyPr wrap="square">
            <a:spAutoFit/>
          </a:bodyPr>
          <a:lstStyle/>
          <a:p>
            <a:r>
              <a:rPr lang="en-US" sz="1800" dirty="0">
                <a:solidFill>
                  <a:srgbClr val="333333"/>
                </a:solidFill>
                <a:effectLst/>
                <a:latin typeface="Arial" panose="020B0604020202020204" pitchFamily="34" charset="0"/>
                <a:ea typeface="Times New Roman" panose="02020603050405020304" pitchFamily="18" charset="0"/>
              </a:rPr>
              <a:t>Row context refers to the tables current row being evaluated within a calculation</a:t>
            </a:r>
            <a:endParaRPr lang="en-US" dirty="0"/>
          </a:p>
        </p:txBody>
      </p:sp>
      <p:cxnSp>
        <p:nvCxnSpPr>
          <p:cNvPr id="6" name="Straight Connector 5">
            <a:extLst>
              <a:ext uri="{FF2B5EF4-FFF2-40B4-BE49-F238E27FC236}">
                <a16:creationId xmlns:a16="http://schemas.microsoft.com/office/drawing/2014/main" id="{68E577F7-9CCC-F7D5-0089-630818226CDD}"/>
              </a:ext>
            </a:extLst>
          </p:cNvPr>
          <p:cNvCxnSpPr>
            <a:cxnSpLocks/>
          </p:cNvCxnSpPr>
          <p:nvPr/>
        </p:nvCxnSpPr>
        <p:spPr>
          <a:xfrm>
            <a:off x="1145220" y="5326603"/>
            <a:ext cx="0" cy="795260"/>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026A8CB3-9DDA-B996-12F8-F0564804CBB0}"/>
              </a:ext>
            </a:extLst>
          </p:cNvPr>
          <p:cNvSpPr/>
          <p:nvPr/>
        </p:nvSpPr>
        <p:spPr>
          <a:xfrm>
            <a:off x="0" y="-1392"/>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Formulas</a:t>
            </a:r>
            <a:endParaRPr lang="en-US" sz="1600" dirty="0"/>
          </a:p>
        </p:txBody>
      </p:sp>
    </p:spTree>
    <p:extLst>
      <p:ext uri="{BB962C8B-B14F-4D97-AF65-F5344CB8AC3E}">
        <p14:creationId xmlns:p14="http://schemas.microsoft.com/office/powerpoint/2010/main" val="81123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D3C28E-9592-794B-8F7A-E5B1D89D8E2A}"/>
              </a:ext>
            </a:extLst>
          </p:cNvPr>
          <p:cNvPicPr>
            <a:picLocks noChangeAspect="1"/>
          </p:cNvPicPr>
          <p:nvPr/>
        </p:nvPicPr>
        <p:blipFill>
          <a:blip r:embed="rId2"/>
          <a:stretch>
            <a:fillRect/>
          </a:stretch>
        </p:blipFill>
        <p:spPr>
          <a:xfrm>
            <a:off x="879717" y="1047300"/>
            <a:ext cx="5140131" cy="490553"/>
          </a:xfrm>
          <a:prstGeom prst="rect">
            <a:avLst/>
          </a:prstGeom>
        </p:spPr>
      </p:pic>
      <p:pic>
        <p:nvPicPr>
          <p:cNvPr id="7" name="Picture 6">
            <a:extLst>
              <a:ext uri="{FF2B5EF4-FFF2-40B4-BE49-F238E27FC236}">
                <a16:creationId xmlns:a16="http://schemas.microsoft.com/office/drawing/2014/main" id="{E2B3A256-A9AF-B071-9515-028D526E5AA4}"/>
              </a:ext>
            </a:extLst>
          </p:cNvPr>
          <p:cNvPicPr>
            <a:picLocks noChangeAspect="1"/>
          </p:cNvPicPr>
          <p:nvPr/>
        </p:nvPicPr>
        <p:blipFill>
          <a:blip r:embed="rId3"/>
          <a:stretch>
            <a:fillRect/>
          </a:stretch>
        </p:blipFill>
        <p:spPr>
          <a:xfrm>
            <a:off x="1353863" y="1614151"/>
            <a:ext cx="5185484" cy="1116638"/>
          </a:xfrm>
          <a:prstGeom prst="rect">
            <a:avLst/>
          </a:prstGeom>
        </p:spPr>
      </p:pic>
      <p:pic>
        <p:nvPicPr>
          <p:cNvPr id="9" name="Picture 8">
            <a:extLst>
              <a:ext uri="{FF2B5EF4-FFF2-40B4-BE49-F238E27FC236}">
                <a16:creationId xmlns:a16="http://schemas.microsoft.com/office/drawing/2014/main" id="{D3632DBF-DADB-9613-A24B-9F8B0589997B}"/>
              </a:ext>
            </a:extLst>
          </p:cNvPr>
          <p:cNvPicPr>
            <a:picLocks noChangeAspect="1"/>
          </p:cNvPicPr>
          <p:nvPr/>
        </p:nvPicPr>
        <p:blipFill>
          <a:blip r:embed="rId4"/>
          <a:stretch>
            <a:fillRect/>
          </a:stretch>
        </p:blipFill>
        <p:spPr>
          <a:xfrm>
            <a:off x="1353863" y="2807087"/>
            <a:ext cx="5517504" cy="1116637"/>
          </a:xfrm>
          <a:prstGeom prst="rect">
            <a:avLst/>
          </a:prstGeom>
        </p:spPr>
      </p:pic>
      <p:pic>
        <p:nvPicPr>
          <p:cNvPr id="11" name="Picture 10">
            <a:extLst>
              <a:ext uri="{FF2B5EF4-FFF2-40B4-BE49-F238E27FC236}">
                <a16:creationId xmlns:a16="http://schemas.microsoft.com/office/drawing/2014/main" id="{D52ABCAE-E51B-51E3-B241-A0F08F86B4E6}"/>
              </a:ext>
            </a:extLst>
          </p:cNvPr>
          <p:cNvPicPr>
            <a:picLocks noChangeAspect="1"/>
          </p:cNvPicPr>
          <p:nvPr/>
        </p:nvPicPr>
        <p:blipFill>
          <a:blip r:embed="rId5"/>
          <a:stretch>
            <a:fillRect/>
          </a:stretch>
        </p:blipFill>
        <p:spPr>
          <a:xfrm>
            <a:off x="1353863" y="4193986"/>
            <a:ext cx="5009076" cy="1393057"/>
          </a:xfrm>
          <a:prstGeom prst="rect">
            <a:avLst/>
          </a:prstGeom>
        </p:spPr>
      </p:pic>
      <p:sp>
        <p:nvSpPr>
          <p:cNvPr id="2" name="Freeform: Shape 1">
            <a:extLst>
              <a:ext uri="{FF2B5EF4-FFF2-40B4-BE49-F238E27FC236}">
                <a16:creationId xmlns:a16="http://schemas.microsoft.com/office/drawing/2014/main" id="{F867AEED-AD9B-3C44-4D30-B61BA0B74FE2}"/>
              </a:ext>
            </a:extLst>
          </p:cNvPr>
          <p:cNvSpPr/>
          <p:nvPr/>
        </p:nvSpPr>
        <p:spPr>
          <a:xfrm>
            <a:off x="0" y="-7615"/>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DAX Context</a:t>
            </a:r>
            <a:endParaRPr lang="en-US" sz="1600" dirty="0"/>
          </a:p>
        </p:txBody>
      </p:sp>
    </p:spTree>
    <p:extLst>
      <p:ext uri="{BB962C8B-B14F-4D97-AF65-F5344CB8AC3E}">
        <p14:creationId xmlns:p14="http://schemas.microsoft.com/office/powerpoint/2010/main" val="8791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905A08-3344-CD71-8CCE-46033698F87B}"/>
            </a:ext>
          </a:extLst>
        </p:cNvPr>
        <p:cNvGrpSpPr/>
        <p:nvPr/>
      </p:nvGrpSpPr>
      <p:grpSpPr>
        <a:xfrm>
          <a:off x="0" y="0"/>
          <a:ext cx="0" cy="0"/>
          <a:chOff x="0" y="0"/>
          <a:chExt cx="0" cy="0"/>
        </a:xfrm>
      </p:grpSpPr>
      <p:sp>
        <p:nvSpPr>
          <p:cNvPr id="5" name="Freeform: Shape 4">
            <a:extLst>
              <a:ext uri="{FF2B5EF4-FFF2-40B4-BE49-F238E27FC236}">
                <a16:creationId xmlns:a16="http://schemas.microsoft.com/office/drawing/2014/main" id="{97B3921C-122E-EB7C-5CA7-4375182A5C85}"/>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CF8E8067-71A2-E26D-D189-6CDE97A0145B}"/>
              </a:ext>
            </a:extLst>
          </p:cNvPr>
          <p:cNvGrpSpPr/>
          <p:nvPr/>
        </p:nvGrpSpPr>
        <p:grpSpPr>
          <a:xfrm>
            <a:off x="1437348" y="1240019"/>
            <a:ext cx="9202943" cy="1080000"/>
            <a:chOff x="1437350" y="1240020"/>
            <a:chExt cx="4927653" cy="635091"/>
          </a:xfrm>
        </p:grpSpPr>
        <p:sp>
          <p:nvSpPr>
            <p:cNvPr id="6" name="Freeform: Shape 5">
              <a:extLst>
                <a:ext uri="{FF2B5EF4-FFF2-40B4-BE49-F238E27FC236}">
                  <a16:creationId xmlns:a16="http://schemas.microsoft.com/office/drawing/2014/main" id="{2B288502-508F-F02E-AEE9-252A84121283}"/>
                </a:ext>
              </a:extLst>
            </p:cNvPr>
            <p:cNvSpPr/>
            <p:nvPr/>
          </p:nvSpPr>
          <p:spPr>
            <a:xfrm flipV="1">
              <a:off x="1437350" y="1240020"/>
              <a:ext cx="4788289"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62499BB-C7A8-E5FB-D84D-99D779F39A2A}"/>
                </a:ext>
              </a:extLst>
            </p:cNvPr>
            <p:cNvSpPr txBox="1"/>
            <p:nvPr/>
          </p:nvSpPr>
          <p:spPr>
            <a:xfrm>
              <a:off x="1925742" y="1552614"/>
              <a:ext cx="4439261"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Exercise 7: Filtering Context</a:t>
              </a:r>
            </a:p>
          </p:txBody>
        </p:sp>
      </p:grpSp>
      <p:sp>
        <p:nvSpPr>
          <p:cNvPr id="8" name="TextBox 7">
            <a:extLst>
              <a:ext uri="{FF2B5EF4-FFF2-40B4-BE49-F238E27FC236}">
                <a16:creationId xmlns:a16="http://schemas.microsoft.com/office/drawing/2014/main" id="{76F09BC1-A9E4-F6A0-8FCD-4AA958698977}"/>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5</a:t>
            </a:r>
          </a:p>
        </p:txBody>
      </p:sp>
      <p:grpSp>
        <p:nvGrpSpPr>
          <p:cNvPr id="4" name="Group 3">
            <a:extLst>
              <a:ext uri="{FF2B5EF4-FFF2-40B4-BE49-F238E27FC236}">
                <a16:creationId xmlns:a16="http://schemas.microsoft.com/office/drawing/2014/main" id="{C42943BE-D73D-F7F1-3DE0-72B3C1EDC70D}"/>
              </a:ext>
            </a:extLst>
          </p:cNvPr>
          <p:cNvGrpSpPr/>
          <p:nvPr/>
        </p:nvGrpSpPr>
        <p:grpSpPr>
          <a:xfrm>
            <a:off x="1437351" y="2583833"/>
            <a:ext cx="9036684" cy="1080000"/>
            <a:chOff x="1437351" y="2358629"/>
            <a:chExt cx="7200000" cy="1080000"/>
          </a:xfrm>
          <a:solidFill>
            <a:srgbClr val="0070C0"/>
          </a:solidFill>
        </p:grpSpPr>
        <p:sp>
          <p:nvSpPr>
            <p:cNvPr id="10" name="Freeform: Shape 9">
              <a:extLst>
                <a:ext uri="{FF2B5EF4-FFF2-40B4-BE49-F238E27FC236}">
                  <a16:creationId xmlns:a16="http://schemas.microsoft.com/office/drawing/2014/main" id="{1A11B4E7-C465-BE03-1A4B-E6906F115714}"/>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grp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8193FB1-DA42-B1D5-C4D0-43F858154809}"/>
                </a:ext>
              </a:extLst>
            </p:cNvPr>
            <p:cNvSpPr txBox="1"/>
            <p:nvPr/>
          </p:nvSpPr>
          <p:spPr>
            <a:xfrm>
              <a:off x="2254811" y="2914418"/>
              <a:ext cx="6120000" cy="461665"/>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Introduction to calculated tables </a:t>
              </a:r>
            </a:p>
          </p:txBody>
        </p:sp>
      </p:grpSp>
      <p:sp>
        <p:nvSpPr>
          <p:cNvPr id="15" name="TextBox 14">
            <a:extLst>
              <a:ext uri="{FF2B5EF4-FFF2-40B4-BE49-F238E27FC236}">
                <a16:creationId xmlns:a16="http://schemas.microsoft.com/office/drawing/2014/main" id="{232826FB-1F95-7621-85C5-13D2DBFB579C}"/>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6</a:t>
            </a:r>
          </a:p>
        </p:txBody>
      </p:sp>
      <p:sp>
        <p:nvSpPr>
          <p:cNvPr id="19" name="TextBox 18">
            <a:extLst>
              <a:ext uri="{FF2B5EF4-FFF2-40B4-BE49-F238E27FC236}">
                <a16:creationId xmlns:a16="http://schemas.microsoft.com/office/drawing/2014/main" id="{E207995F-93E4-3CCE-C624-F37EB1A94786}"/>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7</a:t>
            </a:r>
          </a:p>
        </p:txBody>
      </p:sp>
      <p:grpSp>
        <p:nvGrpSpPr>
          <p:cNvPr id="14" name="Group 13">
            <a:extLst>
              <a:ext uri="{FF2B5EF4-FFF2-40B4-BE49-F238E27FC236}">
                <a16:creationId xmlns:a16="http://schemas.microsoft.com/office/drawing/2014/main" id="{16176388-BC22-384C-3DE0-FC9417588D78}"/>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C55B5471-843C-2493-2FFF-7A9F8E967CBE}"/>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8287F6B1-801A-CA25-840C-70E4B40DD6C2}"/>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50EBE753-3DCF-A9F5-0FC0-6ACBE235C3DC}"/>
              </a:ext>
            </a:extLst>
          </p:cNvPr>
          <p:cNvGrpSpPr/>
          <p:nvPr/>
        </p:nvGrpSpPr>
        <p:grpSpPr>
          <a:xfrm>
            <a:off x="1589750" y="4080047"/>
            <a:ext cx="8884285" cy="1080000"/>
            <a:chOff x="1437350" y="3508484"/>
            <a:chExt cx="8884285" cy="1080000"/>
          </a:xfrm>
          <a:solidFill>
            <a:srgbClr val="F58334"/>
          </a:solidFill>
        </p:grpSpPr>
        <p:sp>
          <p:nvSpPr>
            <p:cNvPr id="9" name="Freeform: Shape 8">
              <a:extLst>
                <a:ext uri="{FF2B5EF4-FFF2-40B4-BE49-F238E27FC236}">
                  <a16:creationId xmlns:a16="http://schemas.microsoft.com/office/drawing/2014/main" id="{A09CED6E-15CE-76BC-5611-FB17BC6192F8}"/>
                </a:ext>
              </a:extLst>
            </p:cNvPr>
            <p:cNvSpPr/>
            <p:nvPr/>
          </p:nvSpPr>
          <p:spPr>
            <a:xfrm flipV="1">
              <a:off x="1437350" y="3508484"/>
              <a:ext cx="8884285"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0AE7C99-816D-CAEA-12E9-ECCCC27ED33D}"/>
                </a:ext>
              </a:extLst>
            </p:cNvPr>
            <p:cNvSpPr txBox="1"/>
            <p:nvPr/>
          </p:nvSpPr>
          <p:spPr>
            <a:xfrm>
              <a:off x="2254811" y="4062489"/>
              <a:ext cx="79650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Exercise 8: Adding a calculated table and column</a:t>
              </a:r>
            </a:p>
          </p:txBody>
        </p:sp>
      </p:grpSp>
    </p:spTree>
    <p:extLst>
      <p:ext uri="{BB962C8B-B14F-4D97-AF65-F5344CB8AC3E}">
        <p14:creationId xmlns:p14="http://schemas.microsoft.com/office/powerpoint/2010/main" val="380478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ppt_x</p:attrName>
                                        </p:attrNameLst>
                                      </p:cBhvr>
                                      <p:tavLst>
                                        <p:tav tm="0">
                                          <p:val>
                                            <p:strVal val="#ppt_x-#ppt_w/2"/>
                                          </p:val>
                                        </p:tav>
                                        <p:tav tm="100000">
                                          <p:val>
                                            <p:strVal val="#ppt_x"/>
                                          </p:val>
                                        </p:tav>
                                      </p:tavLst>
                                    </p:anim>
                                    <p:anim calcmode="lin" valueType="num">
                                      <p:cBhvr>
                                        <p:cTn id="47" dur="500" fill="hold"/>
                                        <p:tgtEl>
                                          <p:spTgt spid="2"/>
                                        </p:tgtEl>
                                        <p:attrNameLst>
                                          <p:attrName>ppt_y</p:attrName>
                                        </p:attrNameLst>
                                      </p:cBhvr>
                                      <p:tavLst>
                                        <p:tav tm="0">
                                          <p:val>
                                            <p:strVal val="#ppt_y"/>
                                          </p:val>
                                        </p:tav>
                                        <p:tav tm="100000">
                                          <p:val>
                                            <p:strVal val="#ppt_y"/>
                                          </p:val>
                                        </p:tav>
                                      </p:tavLst>
                                    </p:anim>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756D7-AFAE-5266-B5CA-34C535F60593}"/>
              </a:ext>
            </a:extLst>
          </p:cNvPr>
          <p:cNvPicPr>
            <a:picLocks noChangeAspect="1"/>
          </p:cNvPicPr>
          <p:nvPr/>
        </p:nvPicPr>
        <p:blipFill>
          <a:blip r:embed="rId2"/>
          <a:stretch>
            <a:fillRect/>
          </a:stretch>
        </p:blipFill>
        <p:spPr>
          <a:xfrm>
            <a:off x="2357090" y="67912"/>
            <a:ext cx="7335274" cy="5258534"/>
          </a:xfrm>
          <a:prstGeom prst="rect">
            <a:avLst/>
          </a:prstGeom>
        </p:spPr>
      </p:pic>
      <p:sp>
        <p:nvSpPr>
          <p:cNvPr id="2" name="Freeform: Shape 1">
            <a:extLst>
              <a:ext uri="{FF2B5EF4-FFF2-40B4-BE49-F238E27FC236}">
                <a16:creationId xmlns:a16="http://schemas.microsoft.com/office/drawing/2014/main" id="{B60606D8-4500-9CD1-A166-C4F9A0D3A514}"/>
              </a:ext>
            </a:extLst>
          </p:cNvPr>
          <p:cNvSpPr/>
          <p:nvPr/>
        </p:nvSpPr>
        <p:spPr>
          <a:xfrm>
            <a:off x="0" y="-1392"/>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Row Context</a:t>
            </a:r>
            <a:endParaRPr lang="en-US" sz="1600" dirty="0"/>
          </a:p>
        </p:txBody>
      </p:sp>
    </p:spTree>
    <p:extLst>
      <p:ext uri="{BB962C8B-B14F-4D97-AF65-F5344CB8AC3E}">
        <p14:creationId xmlns:p14="http://schemas.microsoft.com/office/powerpoint/2010/main" val="282432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016C2-FAD6-49AD-5783-6EA55BB3EF87}"/>
              </a:ext>
            </a:extLst>
          </p:cNvPr>
          <p:cNvPicPr>
            <a:picLocks noChangeAspect="1"/>
          </p:cNvPicPr>
          <p:nvPr/>
        </p:nvPicPr>
        <p:blipFill>
          <a:blip r:embed="rId2"/>
          <a:stretch>
            <a:fillRect/>
          </a:stretch>
        </p:blipFill>
        <p:spPr>
          <a:xfrm>
            <a:off x="1011662" y="1243095"/>
            <a:ext cx="8268854" cy="3448531"/>
          </a:xfrm>
          <a:prstGeom prst="rect">
            <a:avLst/>
          </a:prstGeom>
        </p:spPr>
      </p:pic>
      <p:pic>
        <p:nvPicPr>
          <p:cNvPr id="5" name="Picture 4">
            <a:extLst>
              <a:ext uri="{FF2B5EF4-FFF2-40B4-BE49-F238E27FC236}">
                <a16:creationId xmlns:a16="http://schemas.microsoft.com/office/drawing/2014/main" id="{4A4268F3-404F-6C5D-DD40-7CCA966C8745}"/>
              </a:ext>
            </a:extLst>
          </p:cNvPr>
          <p:cNvPicPr>
            <a:picLocks noChangeAspect="1"/>
          </p:cNvPicPr>
          <p:nvPr/>
        </p:nvPicPr>
        <p:blipFill>
          <a:blip r:embed="rId3"/>
          <a:stretch>
            <a:fillRect/>
          </a:stretch>
        </p:blipFill>
        <p:spPr>
          <a:xfrm>
            <a:off x="9145453" y="1401999"/>
            <a:ext cx="1695687" cy="3200847"/>
          </a:xfrm>
          <a:prstGeom prst="rect">
            <a:avLst/>
          </a:prstGeom>
        </p:spPr>
      </p:pic>
      <p:grpSp>
        <p:nvGrpSpPr>
          <p:cNvPr id="8" name="Group 7">
            <a:extLst>
              <a:ext uri="{FF2B5EF4-FFF2-40B4-BE49-F238E27FC236}">
                <a16:creationId xmlns:a16="http://schemas.microsoft.com/office/drawing/2014/main" id="{F31EA3B7-90EF-A07B-F50D-A394BB37CB75}"/>
              </a:ext>
            </a:extLst>
          </p:cNvPr>
          <p:cNvGrpSpPr/>
          <p:nvPr/>
        </p:nvGrpSpPr>
        <p:grpSpPr>
          <a:xfrm>
            <a:off x="696864" y="5237827"/>
            <a:ext cx="6945363" cy="795260"/>
            <a:chOff x="696864" y="5237827"/>
            <a:chExt cx="6945363" cy="795260"/>
          </a:xfrm>
        </p:grpSpPr>
        <p:sp>
          <p:nvSpPr>
            <p:cNvPr id="6" name="Rectangle 5">
              <a:extLst>
                <a:ext uri="{FF2B5EF4-FFF2-40B4-BE49-F238E27FC236}">
                  <a16:creationId xmlns:a16="http://schemas.microsoft.com/office/drawing/2014/main" id="{9C9BBA88-42DB-7876-F743-F9F985A07796}"/>
                </a:ext>
              </a:extLst>
            </p:cNvPr>
            <p:cNvSpPr/>
            <p:nvPr/>
          </p:nvSpPr>
          <p:spPr>
            <a:xfrm>
              <a:off x="696864" y="5322517"/>
              <a:ext cx="694536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What is the total Sales for each Product?</a:t>
              </a:r>
            </a:p>
          </p:txBody>
        </p:sp>
        <p:cxnSp>
          <p:nvCxnSpPr>
            <p:cNvPr id="7" name="Straight Connector 6">
              <a:extLst>
                <a:ext uri="{FF2B5EF4-FFF2-40B4-BE49-F238E27FC236}">
                  <a16:creationId xmlns:a16="http://schemas.microsoft.com/office/drawing/2014/main" id="{5FC7FBB0-4189-6F7C-B7A8-F21D8655FC81}"/>
                </a:ext>
              </a:extLst>
            </p:cNvPr>
            <p:cNvCxnSpPr>
              <a:cxnSpLocks/>
            </p:cNvCxnSpPr>
            <p:nvPr/>
          </p:nvCxnSpPr>
          <p:spPr>
            <a:xfrm>
              <a:off x="763480" y="5237827"/>
              <a:ext cx="0" cy="795260"/>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F34D90A1-8D36-D92A-CA89-46FB42AFBC22}"/>
              </a:ext>
            </a:extLst>
          </p:cNvPr>
          <p:cNvPicPr>
            <a:picLocks noChangeAspect="1"/>
          </p:cNvPicPr>
          <p:nvPr/>
        </p:nvPicPr>
        <p:blipFill>
          <a:blip r:embed="rId4"/>
          <a:stretch>
            <a:fillRect/>
          </a:stretch>
        </p:blipFill>
        <p:spPr>
          <a:xfrm>
            <a:off x="1011662" y="1325044"/>
            <a:ext cx="9812119" cy="3429479"/>
          </a:xfrm>
          <a:prstGeom prst="rect">
            <a:avLst/>
          </a:prstGeom>
        </p:spPr>
      </p:pic>
      <p:pic>
        <p:nvPicPr>
          <p:cNvPr id="12" name="Picture 11">
            <a:extLst>
              <a:ext uri="{FF2B5EF4-FFF2-40B4-BE49-F238E27FC236}">
                <a16:creationId xmlns:a16="http://schemas.microsoft.com/office/drawing/2014/main" id="{8AA6FB4F-C80B-776B-FE68-E761778B9A66}"/>
              </a:ext>
            </a:extLst>
          </p:cNvPr>
          <p:cNvPicPr>
            <a:picLocks noChangeAspect="1"/>
          </p:cNvPicPr>
          <p:nvPr/>
        </p:nvPicPr>
        <p:blipFill>
          <a:blip r:embed="rId5"/>
          <a:stretch>
            <a:fillRect/>
          </a:stretch>
        </p:blipFill>
        <p:spPr>
          <a:xfrm>
            <a:off x="1011662" y="1426592"/>
            <a:ext cx="9850225" cy="3372321"/>
          </a:xfrm>
          <a:prstGeom prst="rect">
            <a:avLst/>
          </a:prstGeom>
        </p:spPr>
      </p:pic>
      <p:sp>
        <p:nvSpPr>
          <p:cNvPr id="2" name="Freeform: Shape 1">
            <a:extLst>
              <a:ext uri="{FF2B5EF4-FFF2-40B4-BE49-F238E27FC236}">
                <a16:creationId xmlns:a16="http://schemas.microsoft.com/office/drawing/2014/main" id="{C71189A1-B916-41F3-AB32-744B7F2593B4}"/>
              </a:ext>
            </a:extLst>
          </p:cNvPr>
          <p:cNvSpPr/>
          <p:nvPr/>
        </p:nvSpPr>
        <p:spPr>
          <a:xfrm>
            <a:off x="0" y="-1973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Row Context</a:t>
            </a:r>
            <a:endParaRPr lang="en-US" sz="1600" dirty="0"/>
          </a:p>
        </p:txBody>
      </p:sp>
    </p:spTree>
    <p:extLst>
      <p:ext uri="{BB962C8B-B14F-4D97-AF65-F5344CB8AC3E}">
        <p14:creationId xmlns:p14="http://schemas.microsoft.com/office/powerpoint/2010/main" val="334160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688A6-EB8B-A6DF-D8CC-5E0E3D2B76D4}"/>
              </a:ext>
            </a:extLst>
          </p:cNvPr>
          <p:cNvPicPr>
            <a:picLocks noChangeAspect="1"/>
          </p:cNvPicPr>
          <p:nvPr/>
        </p:nvPicPr>
        <p:blipFill>
          <a:blip r:embed="rId2"/>
          <a:stretch>
            <a:fillRect/>
          </a:stretch>
        </p:blipFill>
        <p:spPr>
          <a:xfrm>
            <a:off x="2451689" y="738758"/>
            <a:ext cx="9740311" cy="5490411"/>
          </a:xfrm>
          <a:prstGeom prst="rect">
            <a:avLst/>
          </a:prstGeom>
        </p:spPr>
      </p:pic>
      <p:sp>
        <p:nvSpPr>
          <p:cNvPr id="2" name="Freeform: Shape 1">
            <a:extLst>
              <a:ext uri="{FF2B5EF4-FFF2-40B4-BE49-F238E27FC236}">
                <a16:creationId xmlns:a16="http://schemas.microsoft.com/office/drawing/2014/main" id="{9383BA09-765F-4EA4-42ED-80BB4E1A14EC}"/>
              </a:ext>
            </a:extLst>
          </p:cNvPr>
          <p:cNvSpPr/>
          <p:nvPr/>
        </p:nvSpPr>
        <p:spPr>
          <a:xfrm>
            <a:off x="0" y="-1973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Filter Context</a:t>
            </a:r>
            <a:endParaRPr lang="en-US" sz="1600" dirty="0"/>
          </a:p>
        </p:txBody>
      </p:sp>
    </p:spTree>
    <p:extLst>
      <p:ext uri="{BB962C8B-B14F-4D97-AF65-F5344CB8AC3E}">
        <p14:creationId xmlns:p14="http://schemas.microsoft.com/office/powerpoint/2010/main" val="317943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618B0-30D3-9C98-20B8-20333909BFF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752DD6-40A6-80F1-C2B2-D5163D3568EA}"/>
              </a:ext>
            </a:extLst>
          </p:cNvPr>
          <p:cNvPicPr>
            <a:picLocks noChangeAspect="1"/>
          </p:cNvPicPr>
          <p:nvPr/>
        </p:nvPicPr>
        <p:blipFill>
          <a:blip r:embed="rId2"/>
          <a:stretch>
            <a:fillRect/>
          </a:stretch>
        </p:blipFill>
        <p:spPr>
          <a:xfrm>
            <a:off x="1664571" y="1150765"/>
            <a:ext cx="4446633" cy="893582"/>
          </a:xfrm>
          <a:prstGeom prst="rect">
            <a:avLst/>
          </a:prstGeom>
        </p:spPr>
      </p:pic>
      <p:pic>
        <p:nvPicPr>
          <p:cNvPr id="8" name="Picture 7">
            <a:extLst>
              <a:ext uri="{FF2B5EF4-FFF2-40B4-BE49-F238E27FC236}">
                <a16:creationId xmlns:a16="http://schemas.microsoft.com/office/drawing/2014/main" id="{5306D74B-72D7-3319-81E9-426F4692FEAB}"/>
              </a:ext>
            </a:extLst>
          </p:cNvPr>
          <p:cNvPicPr>
            <a:picLocks noChangeAspect="1"/>
          </p:cNvPicPr>
          <p:nvPr/>
        </p:nvPicPr>
        <p:blipFill>
          <a:blip r:embed="rId3"/>
          <a:stretch>
            <a:fillRect/>
          </a:stretch>
        </p:blipFill>
        <p:spPr>
          <a:xfrm>
            <a:off x="1664571" y="1822674"/>
            <a:ext cx="5331974" cy="1828544"/>
          </a:xfrm>
          <a:prstGeom prst="rect">
            <a:avLst/>
          </a:prstGeom>
        </p:spPr>
      </p:pic>
      <p:pic>
        <p:nvPicPr>
          <p:cNvPr id="12" name="Picture 11">
            <a:extLst>
              <a:ext uri="{FF2B5EF4-FFF2-40B4-BE49-F238E27FC236}">
                <a16:creationId xmlns:a16="http://schemas.microsoft.com/office/drawing/2014/main" id="{6D2E4ACB-3D6F-40E4-0400-8A9C2C1C92CE}"/>
              </a:ext>
            </a:extLst>
          </p:cNvPr>
          <p:cNvPicPr>
            <a:picLocks noChangeAspect="1"/>
          </p:cNvPicPr>
          <p:nvPr/>
        </p:nvPicPr>
        <p:blipFill>
          <a:blip r:embed="rId4"/>
          <a:stretch>
            <a:fillRect/>
          </a:stretch>
        </p:blipFill>
        <p:spPr>
          <a:xfrm>
            <a:off x="1788033" y="4169317"/>
            <a:ext cx="5530514" cy="846028"/>
          </a:xfrm>
          <a:prstGeom prst="rect">
            <a:avLst/>
          </a:prstGeom>
        </p:spPr>
      </p:pic>
      <p:sp>
        <p:nvSpPr>
          <p:cNvPr id="2" name="Freeform: Shape 1">
            <a:extLst>
              <a:ext uri="{FF2B5EF4-FFF2-40B4-BE49-F238E27FC236}">
                <a16:creationId xmlns:a16="http://schemas.microsoft.com/office/drawing/2014/main" id="{367E2192-0FC6-62B7-2362-3188EA9FA1B5}"/>
              </a:ext>
            </a:extLst>
          </p:cNvPr>
          <p:cNvSpPr/>
          <p:nvPr/>
        </p:nvSpPr>
        <p:spPr>
          <a:xfrm>
            <a:off x="0" y="-1973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Filter Context</a:t>
            </a:r>
            <a:endParaRPr lang="en-US" sz="1600" dirty="0"/>
          </a:p>
        </p:txBody>
      </p:sp>
    </p:spTree>
    <p:extLst>
      <p:ext uri="{BB962C8B-B14F-4D97-AF65-F5344CB8AC3E}">
        <p14:creationId xmlns:p14="http://schemas.microsoft.com/office/powerpoint/2010/main" val="399564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4F2978-C37D-F108-1596-F50F08260238}"/>
              </a:ext>
            </a:extLst>
          </p:cNvPr>
          <p:cNvPicPr>
            <a:picLocks noChangeAspect="1"/>
          </p:cNvPicPr>
          <p:nvPr/>
        </p:nvPicPr>
        <p:blipFill>
          <a:blip r:embed="rId2"/>
          <a:stretch>
            <a:fillRect/>
          </a:stretch>
        </p:blipFill>
        <p:spPr>
          <a:xfrm>
            <a:off x="1278068" y="1376038"/>
            <a:ext cx="9831172" cy="3324689"/>
          </a:xfrm>
          <a:prstGeom prst="rect">
            <a:avLst/>
          </a:prstGeom>
        </p:spPr>
      </p:pic>
      <p:grpSp>
        <p:nvGrpSpPr>
          <p:cNvPr id="10" name="Group 9">
            <a:extLst>
              <a:ext uri="{FF2B5EF4-FFF2-40B4-BE49-F238E27FC236}">
                <a16:creationId xmlns:a16="http://schemas.microsoft.com/office/drawing/2014/main" id="{70F22DC7-E8E1-E0FE-BEE8-31AC9BB92CCF}"/>
              </a:ext>
            </a:extLst>
          </p:cNvPr>
          <p:cNvGrpSpPr/>
          <p:nvPr/>
        </p:nvGrpSpPr>
        <p:grpSpPr>
          <a:xfrm>
            <a:off x="763480" y="5173792"/>
            <a:ext cx="6182980" cy="923330"/>
            <a:chOff x="763480" y="5173792"/>
            <a:chExt cx="6182980" cy="923330"/>
          </a:xfrm>
        </p:grpSpPr>
        <p:sp>
          <p:nvSpPr>
            <p:cNvPr id="5" name="TextBox 4">
              <a:extLst>
                <a:ext uri="{FF2B5EF4-FFF2-40B4-BE49-F238E27FC236}">
                  <a16:creationId xmlns:a16="http://schemas.microsoft.com/office/drawing/2014/main" id="{3304084F-4250-2E93-E48B-D7C422C3923F}"/>
                </a:ext>
              </a:extLst>
            </p:cNvPr>
            <p:cNvSpPr txBox="1"/>
            <p:nvPr/>
          </p:nvSpPr>
          <p:spPr>
            <a:xfrm>
              <a:off x="851940" y="5173792"/>
              <a:ext cx="6094520" cy="923330"/>
            </a:xfrm>
            <a:prstGeom prst="rect">
              <a:avLst/>
            </a:prstGeom>
            <a:noFill/>
          </p:spPr>
          <p:txBody>
            <a:bodyPr wrap="square">
              <a:spAutoFit/>
            </a:bodyPr>
            <a:lstStyle/>
            <a:p>
              <a:r>
                <a:rPr lang="en-US" sz="1800" dirty="0">
                  <a:solidFill>
                    <a:srgbClr val="333333"/>
                  </a:solidFill>
                  <a:effectLst/>
                  <a:latin typeface="Arial" panose="020B0604020202020204" pitchFamily="34" charset="0"/>
                  <a:ea typeface="Times New Roman" panose="02020603050405020304" pitchFamily="18" charset="0"/>
                </a:rPr>
                <a:t>In the previous example, a different result was produced in each cell because the same DAX expression was evaluated against different subsets of data</a:t>
              </a:r>
              <a:endParaRPr lang="en-US" dirty="0"/>
            </a:p>
          </p:txBody>
        </p:sp>
        <p:cxnSp>
          <p:nvCxnSpPr>
            <p:cNvPr id="8" name="Straight Connector 7">
              <a:extLst>
                <a:ext uri="{FF2B5EF4-FFF2-40B4-BE49-F238E27FC236}">
                  <a16:creationId xmlns:a16="http://schemas.microsoft.com/office/drawing/2014/main" id="{4A04C477-593B-1C76-6CE4-166297D2C779}"/>
                </a:ext>
              </a:extLst>
            </p:cNvPr>
            <p:cNvCxnSpPr>
              <a:cxnSpLocks/>
            </p:cNvCxnSpPr>
            <p:nvPr/>
          </p:nvCxnSpPr>
          <p:spPr>
            <a:xfrm>
              <a:off x="763480" y="5237827"/>
              <a:ext cx="0" cy="795260"/>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grpSp>
      <p:sp>
        <p:nvSpPr>
          <p:cNvPr id="2" name="Freeform: Shape 1">
            <a:extLst>
              <a:ext uri="{FF2B5EF4-FFF2-40B4-BE49-F238E27FC236}">
                <a16:creationId xmlns:a16="http://schemas.microsoft.com/office/drawing/2014/main" id="{5E48A2D3-6EC7-2E67-DAF4-8E769C4D15AD}"/>
              </a:ext>
            </a:extLst>
          </p:cNvPr>
          <p:cNvSpPr/>
          <p:nvPr/>
        </p:nvSpPr>
        <p:spPr>
          <a:xfrm>
            <a:off x="0" y="-1973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Row Context</a:t>
            </a:r>
            <a:endParaRPr lang="en-US" sz="1600" dirty="0"/>
          </a:p>
        </p:txBody>
      </p:sp>
    </p:spTree>
    <p:extLst>
      <p:ext uri="{BB962C8B-B14F-4D97-AF65-F5344CB8AC3E}">
        <p14:creationId xmlns:p14="http://schemas.microsoft.com/office/powerpoint/2010/main" val="59413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0F4D10A-3131-D6E1-3363-57D298DA7950}"/>
              </a:ext>
            </a:extLst>
          </p:cNvPr>
          <p:cNvGrpSpPr/>
          <p:nvPr/>
        </p:nvGrpSpPr>
        <p:grpSpPr>
          <a:xfrm>
            <a:off x="2254479" y="352587"/>
            <a:ext cx="7097115" cy="4963218"/>
            <a:chOff x="2254479" y="352587"/>
            <a:chExt cx="7097115" cy="4963218"/>
          </a:xfrm>
        </p:grpSpPr>
        <p:pic>
          <p:nvPicPr>
            <p:cNvPr id="3" name="Picture 2">
              <a:extLst>
                <a:ext uri="{FF2B5EF4-FFF2-40B4-BE49-F238E27FC236}">
                  <a16:creationId xmlns:a16="http://schemas.microsoft.com/office/drawing/2014/main" id="{BA8C78C8-B304-D70B-9998-1B7B489FD74A}"/>
                </a:ext>
              </a:extLst>
            </p:cNvPr>
            <p:cNvPicPr>
              <a:picLocks noChangeAspect="1"/>
            </p:cNvPicPr>
            <p:nvPr/>
          </p:nvPicPr>
          <p:blipFill>
            <a:blip r:embed="rId2"/>
            <a:stretch>
              <a:fillRect/>
            </a:stretch>
          </p:blipFill>
          <p:spPr>
            <a:xfrm>
              <a:off x="2254479" y="352587"/>
              <a:ext cx="7097115" cy="4963218"/>
            </a:xfrm>
            <a:prstGeom prst="rect">
              <a:avLst/>
            </a:prstGeom>
          </p:spPr>
        </p:pic>
        <p:sp>
          <p:nvSpPr>
            <p:cNvPr id="4" name="Rectangle 3">
              <a:extLst>
                <a:ext uri="{FF2B5EF4-FFF2-40B4-BE49-F238E27FC236}">
                  <a16:creationId xmlns:a16="http://schemas.microsoft.com/office/drawing/2014/main" id="{19E5116D-B0FA-8E4D-3FC2-9CE64250D740}"/>
                </a:ext>
              </a:extLst>
            </p:cNvPr>
            <p:cNvSpPr/>
            <p:nvPr/>
          </p:nvSpPr>
          <p:spPr>
            <a:xfrm>
              <a:off x="4278701" y="590362"/>
              <a:ext cx="3295291" cy="4917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reeform: Shape 5">
            <a:extLst>
              <a:ext uri="{FF2B5EF4-FFF2-40B4-BE49-F238E27FC236}">
                <a16:creationId xmlns:a16="http://schemas.microsoft.com/office/drawing/2014/main" id="{6E12D528-DB77-F69A-12B0-7BDE11BC5427}"/>
              </a:ext>
            </a:extLst>
          </p:cNvPr>
          <p:cNvSpPr/>
          <p:nvPr/>
        </p:nvSpPr>
        <p:spPr>
          <a:xfrm>
            <a:off x="8635" y="8632"/>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Filter Context</a:t>
            </a:r>
            <a:endParaRPr lang="en-US" sz="1600" dirty="0"/>
          </a:p>
        </p:txBody>
      </p:sp>
    </p:spTree>
    <p:extLst>
      <p:ext uri="{BB962C8B-B14F-4D97-AF65-F5344CB8AC3E}">
        <p14:creationId xmlns:p14="http://schemas.microsoft.com/office/powerpoint/2010/main" val="303533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5034C7-6ED0-FE28-9949-B665AE7FFA5C}"/>
              </a:ext>
            </a:extLst>
          </p:cNvPr>
          <p:cNvPicPr>
            <a:picLocks noChangeAspect="1"/>
          </p:cNvPicPr>
          <p:nvPr/>
        </p:nvPicPr>
        <p:blipFill>
          <a:blip r:embed="rId2"/>
          <a:stretch>
            <a:fillRect/>
          </a:stretch>
        </p:blipFill>
        <p:spPr>
          <a:xfrm>
            <a:off x="1437141" y="1119457"/>
            <a:ext cx="8287907" cy="3429479"/>
          </a:xfrm>
          <a:prstGeom prst="rect">
            <a:avLst/>
          </a:prstGeom>
        </p:spPr>
      </p:pic>
      <p:grpSp>
        <p:nvGrpSpPr>
          <p:cNvPr id="6" name="Group 5">
            <a:extLst>
              <a:ext uri="{FF2B5EF4-FFF2-40B4-BE49-F238E27FC236}">
                <a16:creationId xmlns:a16="http://schemas.microsoft.com/office/drawing/2014/main" id="{35EF1791-3FFD-77D7-B961-86AAC3236569}"/>
              </a:ext>
            </a:extLst>
          </p:cNvPr>
          <p:cNvGrpSpPr/>
          <p:nvPr/>
        </p:nvGrpSpPr>
        <p:grpSpPr>
          <a:xfrm>
            <a:off x="763480" y="5237827"/>
            <a:ext cx="6200735" cy="795260"/>
            <a:chOff x="763480" y="5237827"/>
            <a:chExt cx="6200735" cy="795260"/>
          </a:xfrm>
        </p:grpSpPr>
        <p:sp>
          <p:nvSpPr>
            <p:cNvPr id="7" name="TextBox 6">
              <a:extLst>
                <a:ext uri="{FF2B5EF4-FFF2-40B4-BE49-F238E27FC236}">
                  <a16:creationId xmlns:a16="http://schemas.microsoft.com/office/drawing/2014/main" id="{9067B2AA-5B2A-3BDB-3C94-5AE3573F2336}"/>
                </a:ext>
              </a:extLst>
            </p:cNvPr>
            <p:cNvSpPr txBox="1"/>
            <p:nvPr/>
          </p:nvSpPr>
          <p:spPr>
            <a:xfrm>
              <a:off x="869695" y="5450791"/>
              <a:ext cx="6094520" cy="369332"/>
            </a:xfrm>
            <a:prstGeom prst="rect">
              <a:avLst/>
            </a:prstGeom>
            <a:noFill/>
          </p:spPr>
          <p:txBody>
            <a:bodyPr wrap="square">
              <a:spAutoFit/>
            </a:bodyPr>
            <a:lstStyle/>
            <a:p>
              <a:r>
                <a:rPr lang="en-US" sz="1800" dirty="0">
                  <a:solidFill>
                    <a:srgbClr val="333333"/>
                  </a:solidFill>
                  <a:effectLst/>
                  <a:latin typeface="Arial" panose="020B0604020202020204" pitchFamily="34" charset="0"/>
                  <a:ea typeface="Times New Roman" panose="02020603050405020304" pitchFamily="18" charset="0"/>
                </a:rPr>
                <a:t>calculate the total sales for all items in Category X</a:t>
              </a:r>
              <a:endParaRPr lang="en-US" dirty="0"/>
            </a:p>
          </p:txBody>
        </p:sp>
        <p:cxnSp>
          <p:nvCxnSpPr>
            <p:cNvPr id="8" name="Straight Connector 7">
              <a:extLst>
                <a:ext uri="{FF2B5EF4-FFF2-40B4-BE49-F238E27FC236}">
                  <a16:creationId xmlns:a16="http://schemas.microsoft.com/office/drawing/2014/main" id="{87AB7B33-B5E2-2E2C-6353-4556C2582A5F}"/>
                </a:ext>
              </a:extLst>
            </p:cNvPr>
            <p:cNvCxnSpPr>
              <a:cxnSpLocks/>
            </p:cNvCxnSpPr>
            <p:nvPr/>
          </p:nvCxnSpPr>
          <p:spPr>
            <a:xfrm>
              <a:off x="763480" y="5237827"/>
              <a:ext cx="0" cy="795260"/>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grpSp>
      <p:sp>
        <p:nvSpPr>
          <p:cNvPr id="2" name="Freeform: Shape 1">
            <a:extLst>
              <a:ext uri="{FF2B5EF4-FFF2-40B4-BE49-F238E27FC236}">
                <a16:creationId xmlns:a16="http://schemas.microsoft.com/office/drawing/2014/main" id="{2549F2F4-2610-449F-FBA2-B4B056408E71}"/>
              </a:ext>
            </a:extLst>
          </p:cNvPr>
          <p:cNvSpPr/>
          <p:nvPr/>
        </p:nvSpPr>
        <p:spPr>
          <a:xfrm>
            <a:off x="-8629" y="864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Filter Context</a:t>
            </a:r>
            <a:endParaRPr lang="en-US" sz="1600" dirty="0"/>
          </a:p>
        </p:txBody>
      </p:sp>
    </p:spTree>
    <p:extLst>
      <p:ext uri="{BB962C8B-B14F-4D97-AF65-F5344CB8AC3E}">
        <p14:creationId xmlns:p14="http://schemas.microsoft.com/office/powerpoint/2010/main" val="400914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511B8-30BC-CDDE-8976-D21EC8273F96}"/>
              </a:ext>
            </a:extLst>
          </p:cNvPr>
          <p:cNvPicPr>
            <a:picLocks noChangeAspect="1"/>
          </p:cNvPicPr>
          <p:nvPr/>
        </p:nvPicPr>
        <p:blipFill>
          <a:blip r:embed="rId2"/>
          <a:stretch>
            <a:fillRect/>
          </a:stretch>
        </p:blipFill>
        <p:spPr>
          <a:xfrm>
            <a:off x="1642441" y="1214128"/>
            <a:ext cx="8907118" cy="4429743"/>
          </a:xfrm>
          <a:prstGeom prst="rect">
            <a:avLst/>
          </a:prstGeom>
        </p:spPr>
      </p:pic>
      <p:sp>
        <p:nvSpPr>
          <p:cNvPr id="2" name="Freeform: Shape 1">
            <a:extLst>
              <a:ext uri="{FF2B5EF4-FFF2-40B4-BE49-F238E27FC236}">
                <a16:creationId xmlns:a16="http://schemas.microsoft.com/office/drawing/2014/main" id="{04C67689-0EA1-67C4-1548-D205DE3A4FA8}"/>
              </a:ext>
            </a:extLst>
          </p:cNvPr>
          <p:cNvSpPr/>
          <p:nvPr/>
        </p:nvSpPr>
        <p:spPr>
          <a:xfrm>
            <a:off x="-8625" y="8643"/>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Filter Context</a:t>
            </a:r>
            <a:endParaRPr lang="en-US" sz="1600" dirty="0"/>
          </a:p>
        </p:txBody>
      </p:sp>
    </p:spTree>
    <p:extLst>
      <p:ext uri="{BB962C8B-B14F-4D97-AF65-F5344CB8AC3E}">
        <p14:creationId xmlns:p14="http://schemas.microsoft.com/office/powerpoint/2010/main" val="177362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58415-26C8-5665-3701-B75120696DB0}"/>
              </a:ext>
            </a:extLst>
          </p:cNvPr>
          <p:cNvPicPr>
            <a:picLocks noChangeAspect="1"/>
          </p:cNvPicPr>
          <p:nvPr/>
        </p:nvPicPr>
        <p:blipFill>
          <a:blip r:embed="rId2"/>
          <a:stretch>
            <a:fillRect/>
          </a:stretch>
        </p:blipFill>
        <p:spPr>
          <a:xfrm>
            <a:off x="1104203" y="1699971"/>
            <a:ext cx="9983593" cy="3458058"/>
          </a:xfrm>
          <a:prstGeom prst="rect">
            <a:avLst/>
          </a:prstGeom>
        </p:spPr>
      </p:pic>
      <p:sp>
        <p:nvSpPr>
          <p:cNvPr id="2" name="Freeform: Shape 1">
            <a:extLst>
              <a:ext uri="{FF2B5EF4-FFF2-40B4-BE49-F238E27FC236}">
                <a16:creationId xmlns:a16="http://schemas.microsoft.com/office/drawing/2014/main" id="{30BCD5B1-9BCB-A39F-EEEE-B08638AADEC7}"/>
              </a:ext>
            </a:extLst>
          </p:cNvPr>
          <p:cNvSpPr/>
          <p:nvPr/>
        </p:nvSpPr>
        <p:spPr>
          <a:xfrm>
            <a:off x="-8625" y="8643"/>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Filter Context</a:t>
            </a:r>
            <a:endParaRPr lang="en-US" sz="1600" dirty="0"/>
          </a:p>
        </p:txBody>
      </p:sp>
    </p:spTree>
    <p:extLst>
      <p:ext uri="{BB962C8B-B14F-4D97-AF65-F5344CB8AC3E}">
        <p14:creationId xmlns:p14="http://schemas.microsoft.com/office/powerpoint/2010/main" val="95797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2141AE-6F07-2400-6519-509AECDA6A62}"/>
              </a:ext>
            </a:extLst>
          </p:cNvPr>
          <p:cNvSpPr/>
          <p:nvPr/>
        </p:nvSpPr>
        <p:spPr>
          <a:xfrm>
            <a:off x="3344458" y="2434675"/>
            <a:ext cx="525451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Filter </a:t>
            </a:r>
            <a:r>
              <a:rPr lang="en-US" sz="5400" dirty="0">
                <a:ln w="0"/>
                <a:effectLst>
                  <a:outerShdw blurRad="38100" dist="19050" dir="2700000" algn="tl" rotWithShape="0">
                    <a:schemeClr val="dk1">
                      <a:alpha val="40000"/>
                    </a:schemeClr>
                  </a:outerShdw>
                </a:effectLst>
                <a:sym typeface="Wingdings" panose="05000000000000000000" pitchFamily="2" charset="2"/>
              </a:rPr>
              <a:t> Calculate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Oval 3">
            <a:extLst>
              <a:ext uri="{FF2B5EF4-FFF2-40B4-BE49-F238E27FC236}">
                <a16:creationId xmlns:a16="http://schemas.microsoft.com/office/drawing/2014/main" id="{08A69066-D32A-0ACB-EC4E-DC75B5E5E44F}"/>
              </a:ext>
            </a:extLst>
          </p:cNvPr>
          <p:cNvSpPr/>
          <p:nvPr/>
        </p:nvSpPr>
        <p:spPr>
          <a:xfrm>
            <a:off x="3906175" y="3675355"/>
            <a:ext cx="630314" cy="63919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1</a:t>
            </a:r>
          </a:p>
        </p:txBody>
      </p:sp>
      <p:sp>
        <p:nvSpPr>
          <p:cNvPr id="5" name="Oval 4">
            <a:extLst>
              <a:ext uri="{FF2B5EF4-FFF2-40B4-BE49-F238E27FC236}">
                <a16:creationId xmlns:a16="http://schemas.microsoft.com/office/drawing/2014/main" id="{5B4B66DA-D430-EA60-EF64-F05871F4AF3C}"/>
              </a:ext>
            </a:extLst>
          </p:cNvPr>
          <p:cNvSpPr/>
          <p:nvPr/>
        </p:nvSpPr>
        <p:spPr>
          <a:xfrm>
            <a:off x="6781153" y="3675355"/>
            <a:ext cx="630314" cy="63919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2</a:t>
            </a:r>
          </a:p>
        </p:txBody>
      </p:sp>
      <p:sp>
        <p:nvSpPr>
          <p:cNvPr id="6" name="Freeform: Shape 5">
            <a:extLst>
              <a:ext uri="{FF2B5EF4-FFF2-40B4-BE49-F238E27FC236}">
                <a16:creationId xmlns:a16="http://schemas.microsoft.com/office/drawing/2014/main" id="{BBC5F392-B1DB-C41E-D2F8-7B070DE8B661}"/>
              </a:ext>
            </a:extLst>
          </p:cNvPr>
          <p:cNvSpPr/>
          <p:nvPr/>
        </p:nvSpPr>
        <p:spPr>
          <a:xfrm>
            <a:off x="-8625" y="8643"/>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Filter Context</a:t>
            </a:r>
            <a:endParaRPr lang="en-US" sz="1600" dirty="0"/>
          </a:p>
        </p:txBody>
      </p:sp>
    </p:spTree>
    <p:extLst>
      <p:ext uri="{BB962C8B-B14F-4D97-AF65-F5344CB8AC3E}">
        <p14:creationId xmlns:p14="http://schemas.microsoft.com/office/powerpoint/2010/main" val="402130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206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0" y="2673467"/>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1</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331079" y="2842745"/>
            <a:ext cx="7794851"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What is DAX?</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83624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3D57D6-1826-9EB0-0343-EDD3651CFE1E}"/>
              </a:ext>
            </a:extLst>
          </p:cNvPr>
          <p:cNvPicPr>
            <a:picLocks noChangeAspect="1"/>
          </p:cNvPicPr>
          <p:nvPr/>
        </p:nvPicPr>
        <p:blipFill>
          <a:blip r:embed="rId2"/>
          <a:stretch>
            <a:fillRect/>
          </a:stretch>
        </p:blipFill>
        <p:spPr>
          <a:xfrm>
            <a:off x="402641" y="1708201"/>
            <a:ext cx="9859751" cy="3477110"/>
          </a:xfrm>
          <a:prstGeom prst="rect">
            <a:avLst/>
          </a:prstGeom>
        </p:spPr>
      </p:pic>
      <p:pic>
        <p:nvPicPr>
          <p:cNvPr id="6" name="Picture 5">
            <a:extLst>
              <a:ext uri="{FF2B5EF4-FFF2-40B4-BE49-F238E27FC236}">
                <a16:creationId xmlns:a16="http://schemas.microsoft.com/office/drawing/2014/main" id="{97ED6CE9-71DB-7AF8-E970-8BFB0CA4CB8A}"/>
              </a:ext>
            </a:extLst>
          </p:cNvPr>
          <p:cNvPicPr>
            <a:picLocks noChangeAspect="1"/>
          </p:cNvPicPr>
          <p:nvPr/>
        </p:nvPicPr>
        <p:blipFill>
          <a:blip r:embed="rId3"/>
          <a:stretch>
            <a:fillRect/>
          </a:stretch>
        </p:blipFill>
        <p:spPr>
          <a:xfrm>
            <a:off x="331194" y="1741543"/>
            <a:ext cx="10002646" cy="3410426"/>
          </a:xfrm>
          <a:prstGeom prst="rect">
            <a:avLst/>
          </a:prstGeom>
        </p:spPr>
      </p:pic>
      <p:grpSp>
        <p:nvGrpSpPr>
          <p:cNvPr id="10" name="Group 9">
            <a:extLst>
              <a:ext uri="{FF2B5EF4-FFF2-40B4-BE49-F238E27FC236}">
                <a16:creationId xmlns:a16="http://schemas.microsoft.com/office/drawing/2014/main" id="{D82FE761-D337-F540-A5ED-9F7599482D35}"/>
              </a:ext>
            </a:extLst>
          </p:cNvPr>
          <p:cNvGrpSpPr/>
          <p:nvPr/>
        </p:nvGrpSpPr>
        <p:grpSpPr>
          <a:xfrm>
            <a:off x="479391" y="5344358"/>
            <a:ext cx="2396971" cy="639193"/>
            <a:chOff x="1242874" y="5326602"/>
            <a:chExt cx="2396971" cy="639193"/>
          </a:xfrm>
        </p:grpSpPr>
        <p:sp>
          <p:nvSpPr>
            <p:cNvPr id="7" name="Oval 6">
              <a:extLst>
                <a:ext uri="{FF2B5EF4-FFF2-40B4-BE49-F238E27FC236}">
                  <a16:creationId xmlns:a16="http://schemas.microsoft.com/office/drawing/2014/main" id="{609B9D4A-AB42-B55F-78F7-CB086F535004}"/>
                </a:ext>
              </a:extLst>
            </p:cNvPr>
            <p:cNvSpPr/>
            <p:nvPr/>
          </p:nvSpPr>
          <p:spPr>
            <a:xfrm>
              <a:off x="1242874" y="5326602"/>
              <a:ext cx="630314" cy="63919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1</a:t>
              </a:r>
            </a:p>
          </p:txBody>
        </p:sp>
        <p:sp>
          <p:nvSpPr>
            <p:cNvPr id="9" name="TextBox 8">
              <a:extLst>
                <a:ext uri="{FF2B5EF4-FFF2-40B4-BE49-F238E27FC236}">
                  <a16:creationId xmlns:a16="http://schemas.microsoft.com/office/drawing/2014/main" id="{CDAF5C7F-B2E7-0E3C-69B2-14DBBCA36385}"/>
                </a:ext>
              </a:extLst>
            </p:cNvPr>
            <p:cNvSpPr txBox="1"/>
            <p:nvPr/>
          </p:nvSpPr>
          <p:spPr>
            <a:xfrm>
              <a:off x="2026328" y="5381020"/>
              <a:ext cx="1613517" cy="584775"/>
            </a:xfrm>
            <a:prstGeom prst="rect">
              <a:avLst/>
            </a:prstGeom>
            <a:noFill/>
          </p:spPr>
          <p:txBody>
            <a:bodyPr wrap="square">
              <a:spAutoFit/>
            </a:bodyPr>
            <a:lstStyle/>
            <a:p>
              <a:r>
                <a:rPr lang="en-US" sz="3200" dirty="0">
                  <a:ln w="0"/>
                  <a:effectLst>
                    <a:outerShdw blurRad="38100" dist="19050" dir="2700000" algn="tl" rotWithShape="0">
                      <a:schemeClr val="dk1">
                        <a:alpha val="40000"/>
                      </a:schemeClr>
                    </a:outerShdw>
                  </a:effectLst>
                </a:rPr>
                <a:t>Filter</a:t>
              </a:r>
              <a:endParaRPr lang="en-US" sz="3200" dirty="0"/>
            </a:p>
          </p:txBody>
        </p:sp>
      </p:grpSp>
      <p:pic>
        <p:nvPicPr>
          <p:cNvPr id="12" name="Picture 11">
            <a:extLst>
              <a:ext uri="{FF2B5EF4-FFF2-40B4-BE49-F238E27FC236}">
                <a16:creationId xmlns:a16="http://schemas.microsoft.com/office/drawing/2014/main" id="{8C1327E4-98F9-B571-2148-FC70A8ADF7D5}"/>
              </a:ext>
            </a:extLst>
          </p:cNvPr>
          <p:cNvPicPr>
            <a:picLocks noChangeAspect="1"/>
          </p:cNvPicPr>
          <p:nvPr/>
        </p:nvPicPr>
        <p:blipFill>
          <a:blip r:embed="rId4"/>
          <a:stretch>
            <a:fillRect/>
          </a:stretch>
        </p:blipFill>
        <p:spPr>
          <a:xfrm>
            <a:off x="469326" y="1789174"/>
            <a:ext cx="9726382" cy="3315163"/>
          </a:xfrm>
          <a:prstGeom prst="rect">
            <a:avLst/>
          </a:prstGeom>
        </p:spPr>
      </p:pic>
      <p:grpSp>
        <p:nvGrpSpPr>
          <p:cNvPr id="13" name="Group 12">
            <a:extLst>
              <a:ext uri="{FF2B5EF4-FFF2-40B4-BE49-F238E27FC236}">
                <a16:creationId xmlns:a16="http://schemas.microsoft.com/office/drawing/2014/main" id="{5F006930-4ADE-8276-5B77-D039D3A2E42B}"/>
              </a:ext>
            </a:extLst>
          </p:cNvPr>
          <p:cNvGrpSpPr/>
          <p:nvPr/>
        </p:nvGrpSpPr>
        <p:grpSpPr>
          <a:xfrm>
            <a:off x="5332516" y="5344357"/>
            <a:ext cx="2719527" cy="639193"/>
            <a:chOff x="1242874" y="5326602"/>
            <a:chExt cx="2719527" cy="639193"/>
          </a:xfrm>
        </p:grpSpPr>
        <p:sp>
          <p:nvSpPr>
            <p:cNvPr id="14" name="Oval 13">
              <a:extLst>
                <a:ext uri="{FF2B5EF4-FFF2-40B4-BE49-F238E27FC236}">
                  <a16:creationId xmlns:a16="http://schemas.microsoft.com/office/drawing/2014/main" id="{47A0D8F5-4721-157A-4A10-DE4D469B379D}"/>
                </a:ext>
              </a:extLst>
            </p:cNvPr>
            <p:cNvSpPr/>
            <p:nvPr/>
          </p:nvSpPr>
          <p:spPr>
            <a:xfrm>
              <a:off x="1242874" y="5326602"/>
              <a:ext cx="630314" cy="63919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t>2</a:t>
              </a:r>
            </a:p>
          </p:txBody>
        </p:sp>
        <p:sp>
          <p:nvSpPr>
            <p:cNvPr id="15" name="TextBox 14">
              <a:extLst>
                <a:ext uri="{FF2B5EF4-FFF2-40B4-BE49-F238E27FC236}">
                  <a16:creationId xmlns:a16="http://schemas.microsoft.com/office/drawing/2014/main" id="{F807789D-3159-E227-CD52-3ABFAF8905E2}"/>
                </a:ext>
              </a:extLst>
            </p:cNvPr>
            <p:cNvSpPr txBox="1"/>
            <p:nvPr/>
          </p:nvSpPr>
          <p:spPr>
            <a:xfrm>
              <a:off x="2026328" y="5381020"/>
              <a:ext cx="1936073" cy="584775"/>
            </a:xfrm>
            <a:prstGeom prst="rect">
              <a:avLst/>
            </a:prstGeom>
            <a:noFill/>
          </p:spPr>
          <p:txBody>
            <a:bodyPr wrap="square">
              <a:spAutoFit/>
            </a:bodyPr>
            <a:lstStyle/>
            <a:p>
              <a:r>
                <a:rPr lang="en-US" sz="3200" dirty="0">
                  <a:ln w="0"/>
                  <a:effectLst>
                    <a:outerShdw blurRad="38100" dist="19050" dir="2700000" algn="tl" rotWithShape="0">
                      <a:schemeClr val="dk1">
                        <a:alpha val="40000"/>
                      </a:schemeClr>
                    </a:outerShdw>
                  </a:effectLst>
                </a:rPr>
                <a:t>Calculate</a:t>
              </a:r>
              <a:endParaRPr lang="en-US" sz="3200" dirty="0"/>
            </a:p>
          </p:txBody>
        </p:sp>
      </p:grpSp>
      <p:pic>
        <p:nvPicPr>
          <p:cNvPr id="17" name="Picture 16">
            <a:extLst>
              <a:ext uri="{FF2B5EF4-FFF2-40B4-BE49-F238E27FC236}">
                <a16:creationId xmlns:a16="http://schemas.microsoft.com/office/drawing/2014/main" id="{5571257E-8B31-39C5-C6B1-909727A83015}"/>
              </a:ext>
            </a:extLst>
          </p:cNvPr>
          <p:cNvPicPr>
            <a:picLocks noChangeAspect="1"/>
          </p:cNvPicPr>
          <p:nvPr/>
        </p:nvPicPr>
        <p:blipFill>
          <a:blip r:embed="rId5"/>
          <a:stretch>
            <a:fillRect/>
          </a:stretch>
        </p:blipFill>
        <p:spPr>
          <a:xfrm>
            <a:off x="10097955" y="1771418"/>
            <a:ext cx="1619476" cy="3258005"/>
          </a:xfrm>
          <a:prstGeom prst="rect">
            <a:avLst/>
          </a:prstGeom>
        </p:spPr>
      </p:pic>
      <p:sp>
        <p:nvSpPr>
          <p:cNvPr id="2" name="Freeform: Shape 1">
            <a:extLst>
              <a:ext uri="{FF2B5EF4-FFF2-40B4-BE49-F238E27FC236}">
                <a16:creationId xmlns:a16="http://schemas.microsoft.com/office/drawing/2014/main" id="{68086F0F-03FE-51DD-FF08-515132BD0233}"/>
              </a:ext>
            </a:extLst>
          </p:cNvPr>
          <p:cNvSpPr/>
          <p:nvPr/>
        </p:nvSpPr>
        <p:spPr>
          <a:xfrm>
            <a:off x="-8625" y="8643"/>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Filter Context</a:t>
            </a:r>
            <a:endParaRPr lang="en-US" sz="1600" dirty="0"/>
          </a:p>
        </p:txBody>
      </p:sp>
    </p:spTree>
    <p:extLst>
      <p:ext uri="{BB962C8B-B14F-4D97-AF65-F5344CB8AC3E}">
        <p14:creationId xmlns:p14="http://schemas.microsoft.com/office/powerpoint/2010/main" val="129704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02C4C2-C112-5A5E-EDB9-5869F4CED1AA}"/>
              </a:ext>
            </a:extLst>
          </p:cNvPr>
          <p:cNvPicPr>
            <a:picLocks noChangeAspect="1"/>
          </p:cNvPicPr>
          <p:nvPr/>
        </p:nvPicPr>
        <p:blipFill>
          <a:blip r:embed="rId2"/>
          <a:stretch>
            <a:fillRect/>
          </a:stretch>
        </p:blipFill>
        <p:spPr>
          <a:xfrm>
            <a:off x="9239883" y="2286692"/>
            <a:ext cx="2181529" cy="2000529"/>
          </a:xfrm>
          <a:prstGeom prst="rect">
            <a:avLst/>
          </a:prstGeom>
        </p:spPr>
      </p:pic>
      <p:grpSp>
        <p:nvGrpSpPr>
          <p:cNvPr id="4" name="Group 3">
            <a:extLst>
              <a:ext uri="{FF2B5EF4-FFF2-40B4-BE49-F238E27FC236}">
                <a16:creationId xmlns:a16="http://schemas.microsoft.com/office/drawing/2014/main" id="{EFE3FC1A-A116-5E41-7CFD-0F0F1915F860}"/>
              </a:ext>
            </a:extLst>
          </p:cNvPr>
          <p:cNvGrpSpPr/>
          <p:nvPr/>
        </p:nvGrpSpPr>
        <p:grpSpPr>
          <a:xfrm>
            <a:off x="1003103" y="289146"/>
            <a:ext cx="10345594" cy="5001323"/>
            <a:chOff x="1003103" y="289146"/>
            <a:chExt cx="10345594" cy="5001323"/>
          </a:xfrm>
        </p:grpSpPr>
        <p:pic>
          <p:nvPicPr>
            <p:cNvPr id="3" name="Picture 2">
              <a:extLst>
                <a:ext uri="{FF2B5EF4-FFF2-40B4-BE49-F238E27FC236}">
                  <a16:creationId xmlns:a16="http://schemas.microsoft.com/office/drawing/2014/main" id="{91B2AA6F-8DC4-3156-692E-6BBAB0C17DAF}"/>
                </a:ext>
              </a:extLst>
            </p:cNvPr>
            <p:cNvPicPr>
              <a:picLocks noChangeAspect="1"/>
            </p:cNvPicPr>
            <p:nvPr/>
          </p:nvPicPr>
          <p:blipFill>
            <a:blip r:embed="rId3"/>
            <a:stretch>
              <a:fillRect/>
            </a:stretch>
          </p:blipFill>
          <p:spPr>
            <a:xfrm>
              <a:off x="1003103" y="289146"/>
              <a:ext cx="10345594" cy="5001323"/>
            </a:xfrm>
            <a:prstGeom prst="rect">
              <a:avLst/>
            </a:prstGeom>
          </p:spPr>
        </p:pic>
        <p:sp>
          <p:nvSpPr>
            <p:cNvPr id="2" name="Rectangle 1">
              <a:extLst>
                <a:ext uri="{FF2B5EF4-FFF2-40B4-BE49-F238E27FC236}">
                  <a16:creationId xmlns:a16="http://schemas.microsoft.com/office/drawing/2014/main" id="{EDA34410-5B2A-B33E-A50A-54BE68A621A6}"/>
                </a:ext>
              </a:extLst>
            </p:cNvPr>
            <p:cNvSpPr/>
            <p:nvPr/>
          </p:nvSpPr>
          <p:spPr>
            <a:xfrm>
              <a:off x="3355675" y="457200"/>
              <a:ext cx="5598544" cy="8022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reeform: Shape 5">
            <a:extLst>
              <a:ext uri="{FF2B5EF4-FFF2-40B4-BE49-F238E27FC236}">
                <a16:creationId xmlns:a16="http://schemas.microsoft.com/office/drawing/2014/main" id="{B36990E7-E2D9-61FC-B747-9C66D8AD5497}"/>
              </a:ext>
            </a:extLst>
          </p:cNvPr>
          <p:cNvSpPr/>
          <p:nvPr/>
        </p:nvSpPr>
        <p:spPr>
          <a:xfrm>
            <a:off x="-8625" y="8643"/>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Applying Multiple Filters</a:t>
            </a:r>
            <a:endParaRPr lang="en-US" sz="1600" dirty="0"/>
          </a:p>
        </p:txBody>
      </p:sp>
    </p:spTree>
    <p:extLst>
      <p:ext uri="{BB962C8B-B14F-4D97-AF65-F5344CB8AC3E}">
        <p14:creationId xmlns:p14="http://schemas.microsoft.com/office/powerpoint/2010/main" val="192047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2D0746-E92A-CCF0-E204-5987C370152A}"/>
              </a:ext>
            </a:extLst>
          </p:cNvPr>
          <p:cNvGrpSpPr/>
          <p:nvPr/>
        </p:nvGrpSpPr>
        <p:grpSpPr>
          <a:xfrm>
            <a:off x="1456378" y="1897885"/>
            <a:ext cx="2143125" cy="2840819"/>
            <a:chOff x="1293686" y="1049846"/>
            <a:chExt cx="2143125" cy="2840819"/>
          </a:xfrm>
        </p:grpSpPr>
        <p:pic>
          <p:nvPicPr>
            <p:cNvPr id="3" name="Picture 2" descr="طقم مصفاة شاي ومشروبات 3 قطع مقاسات مختلفة، فضي">
              <a:extLst>
                <a:ext uri="{FF2B5EF4-FFF2-40B4-BE49-F238E27FC236}">
                  <a16:creationId xmlns:a16="http://schemas.microsoft.com/office/drawing/2014/main" id="{0416C75D-8A53-C295-5685-E7A74268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686" y="104984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D0EBECB-4617-A9C2-999E-A7C2AEC1E75E}"/>
                </a:ext>
              </a:extLst>
            </p:cNvPr>
            <p:cNvSpPr/>
            <p:nvPr/>
          </p:nvSpPr>
          <p:spPr>
            <a:xfrm>
              <a:off x="1442055" y="2967335"/>
              <a:ext cx="170008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Filter</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sp>
        <p:nvSpPr>
          <p:cNvPr id="5" name="Arrow: Right 4">
            <a:extLst>
              <a:ext uri="{FF2B5EF4-FFF2-40B4-BE49-F238E27FC236}">
                <a16:creationId xmlns:a16="http://schemas.microsoft.com/office/drawing/2014/main" id="{D5B1D30C-A4B3-29D4-A97A-9516A3559C0C}"/>
              </a:ext>
            </a:extLst>
          </p:cNvPr>
          <p:cNvSpPr/>
          <p:nvPr/>
        </p:nvSpPr>
        <p:spPr>
          <a:xfrm>
            <a:off x="4892985" y="3020526"/>
            <a:ext cx="125882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DD4A361B-EAE2-FF6D-4F17-AC137DBF0FBE}"/>
              </a:ext>
            </a:extLst>
          </p:cNvPr>
          <p:cNvGrpSpPr/>
          <p:nvPr/>
        </p:nvGrpSpPr>
        <p:grpSpPr>
          <a:xfrm>
            <a:off x="7715471" y="1863810"/>
            <a:ext cx="2871782" cy="3282696"/>
            <a:chOff x="7409506" y="1858580"/>
            <a:chExt cx="3091039" cy="3512132"/>
          </a:xfrm>
        </p:grpSpPr>
        <p:pic>
          <p:nvPicPr>
            <p:cNvPr id="7" name="Picture 6">
              <a:extLst>
                <a:ext uri="{FF2B5EF4-FFF2-40B4-BE49-F238E27FC236}">
                  <a16:creationId xmlns:a16="http://schemas.microsoft.com/office/drawing/2014/main" id="{AB9FFB57-CFFB-A299-ACC6-F5BC0F853D56}"/>
                </a:ext>
              </a:extLst>
            </p:cNvPr>
            <p:cNvPicPr>
              <a:picLocks noChangeAspect="1"/>
            </p:cNvPicPr>
            <p:nvPr/>
          </p:nvPicPr>
          <p:blipFill>
            <a:blip r:embed="rId3"/>
            <a:stretch>
              <a:fillRect/>
            </a:stretch>
          </p:blipFill>
          <p:spPr>
            <a:xfrm>
              <a:off x="7975293" y="1858580"/>
              <a:ext cx="2525252" cy="2695133"/>
            </a:xfrm>
            <a:prstGeom prst="rect">
              <a:avLst/>
            </a:prstGeom>
          </p:spPr>
        </p:pic>
        <p:sp>
          <p:nvSpPr>
            <p:cNvPr id="8" name="Rectangle 7">
              <a:extLst>
                <a:ext uri="{FF2B5EF4-FFF2-40B4-BE49-F238E27FC236}">
                  <a16:creationId xmlns:a16="http://schemas.microsoft.com/office/drawing/2014/main" id="{6547574D-3A2F-A35E-98F4-5268E27380A6}"/>
                </a:ext>
              </a:extLst>
            </p:cNvPr>
            <p:cNvSpPr/>
            <p:nvPr/>
          </p:nvSpPr>
          <p:spPr>
            <a:xfrm>
              <a:off x="7409506" y="4447382"/>
              <a:ext cx="309103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Calculate</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sp>
        <p:nvSpPr>
          <p:cNvPr id="9" name="Freeform: Shape 8">
            <a:extLst>
              <a:ext uri="{FF2B5EF4-FFF2-40B4-BE49-F238E27FC236}">
                <a16:creationId xmlns:a16="http://schemas.microsoft.com/office/drawing/2014/main" id="{83D4D4F5-9501-98D2-2A94-55231E50AF57}"/>
              </a:ext>
            </a:extLst>
          </p:cNvPr>
          <p:cNvSpPr/>
          <p:nvPr/>
        </p:nvSpPr>
        <p:spPr>
          <a:xfrm>
            <a:off x="-8625" y="8643"/>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Filter then Calculate</a:t>
            </a:r>
            <a:endParaRPr lang="en-US" sz="1600" dirty="0"/>
          </a:p>
        </p:txBody>
      </p:sp>
    </p:spTree>
    <p:extLst>
      <p:ext uri="{BB962C8B-B14F-4D97-AF65-F5344CB8AC3E}">
        <p14:creationId xmlns:p14="http://schemas.microsoft.com/office/powerpoint/2010/main" val="12975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4F5F93-962B-9538-2B06-28657CFC2CA0}"/>
              </a:ext>
            </a:extLst>
          </p:cNvPr>
          <p:cNvPicPr>
            <a:picLocks noChangeAspect="1"/>
          </p:cNvPicPr>
          <p:nvPr/>
        </p:nvPicPr>
        <p:blipFill>
          <a:blip r:embed="rId2"/>
          <a:stretch>
            <a:fillRect/>
          </a:stretch>
        </p:blipFill>
        <p:spPr>
          <a:xfrm>
            <a:off x="1894888" y="-142048"/>
            <a:ext cx="8402223" cy="5725324"/>
          </a:xfrm>
          <a:prstGeom prst="rect">
            <a:avLst/>
          </a:prstGeom>
        </p:spPr>
      </p:pic>
      <p:pic>
        <p:nvPicPr>
          <p:cNvPr id="5" name="Picture 4">
            <a:extLst>
              <a:ext uri="{FF2B5EF4-FFF2-40B4-BE49-F238E27FC236}">
                <a16:creationId xmlns:a16="http://schemas.microsoft.com/office/drawing/2014/main" id="{22A5FA35-15D5-3A0B-A1DD-6072C37E748B}"/>
              </a:ext>
            </a:extLst>
          </p:cNvPr>
          <p:cNvPicPr>
            <a:picLocks noChangeAspect="1"/>
          </p:cNvPicPr>
          <p:nvPr/>
        </p:nvPicPr>
        <p:blipFill>
          <a:blip r:embed="rId3"/>
          <a:stretch>
            <a:fillRect/>
          </a:stretch>
        </p:blipFill>
        <p:spPr>
          <a:xfrm>
            <a:off x="2104468" y="981580"/>
            <a:ext cx="7983064" cy="4610743"/>
          </a:xfrm>
          <a:prstGeom prst="rect">
            <a:avLst/>
          </a:prstGeom>
        </p:spPr>
      </p:pic>
      <p:sp>
        <p:nvSpPr>
          <p:cNvPr id="7" name="TextBox 6">
            <a:extLst>
              <a:ext uri="{FF2B5EF4-FFF2-40B4-BE49-F238E27FC236}">
                <a16:creationId xmlns:a16="http://schemas.microsoft.com/office/drawing/2014/main" id="{932496F3-CD59-E669-E776-E86AA5478B95}"/>
              </a:ext>
            </a:extLst>
          </p:cNvPr>
          <p:cNvSpPr txBox="1"/>
          <p:nvPr/>
        </p:nvSpPr>
        <p:spPr>
          <a:xfrm>
            <a:off x="570606" y="5530968"/>
            <a:ext cx="6094520" cy="662682"/>
          </a:xfrm>
          <a:prstGeom prst="rect">
            <a:avLst/>
          </a:prstGeom>
          <a:noFill/>
        </p:spPr>
        <p:txBody>
          <a:bodyPr wrap="square">
            <a:spAutoFit/>
          </a:bodyPr>
          <a:lstStyle/>
          <a:p>
            <a:pPr marR="0" lvl="0" rtl="0">
              <a:lnSpc>
                <a:spcPct val="107000"/>
              </a:lnSpc>
              <a:spcBef>
                <a:spcPts val="0"/>
              </a:spcBef>
              <a:spcAft>
                <a:spcPts val="800"/>
              </a:spcAft>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when data is filtered in the sales order table, then data in the related tables is also filtered. </a:t>
            </a:r>
            <a:endParaRPr lang="en-US" sz="1600" dirty="0">
              <a:effectLst/>
              <a:latin typeface="Verdana" panose="020B0604030504040204" pitchFamily="34" charset="0"/>
              <a:ea typeface="Calibri" panose="020F050202020403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D8CB5FF4-6470-8703-A246-A733299B9A3E}"/>
              </a:ext>
            </a:extLst>
          </p:cNvPr>
          <p:cNvCxnSpPr>
            <a:cxnSpLocks/>
          </p:cNvCxnSpPr>
          <p:nvPr/>
        </p:nvCxnSpPr>
        <p:spPr>
          <a:xfrm>
            <a:off x="361025" y="5416337"/>
            <a:ext cx="0" cy="795260"/>
          </a:xfrm>
          <a:prstGeom prst="line">
            <a:avLst/>
          </a:prstGeom>
          <a:ln w="38100">
            <a:solidFill>
              <a:srgbClr val="EE265D"/>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5F9EB5F8-CE04-B5BF-911D-D5C292ADD227}"/>
              </a:ext>
            </a:extLst>
          </p:cNvPr>
          <p:cNvSpPr/>
          <p:nvPr/>
        </p:nvSpPr>
        <p:spPr>
          <a:xfrm>
            <a:off x="-8625" y="8643"/>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Propagation Filter</a:t>
            </a:r>
            <a:endParaRPr lang="en-US" sz="1600" dirty="0"/>
          </a:p>
        </p:txBody>
      </p:sp>
    </p:spTree>
    <p:extLst>
      <p:ext uri="{BB962C8B-B14F-4D97-AF65-F5344CB8AC3E}">
        <p14:creationId xmlns:p14="http://schemas.microsoft.com/office/powerpoint/2010/main" val="58583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2609D-D035-1890-3ECC-CDAD651907D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9B18ECB-F28C-74B0-0476-020478E52EC8}"/>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DD188743-B56F-7286-FB32-D9B28329910D}"/>
              </a:ext>
            </a:extLst>
          </p:cNvPr>
          <p:cNvSpPr txBox="1"/>
          <p:nvPr/>
        </p:nvSpPr>
        <p:spPr>
          <a:xfrm>
            <a:off x="693175" y="1236001"/>
            <a:ext cx="11326761" cy="164602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Arial" panose="020B0604020202020204" pitchFamily="34" charset="0"/>
              </a:rPr>
              <a:t>True or False: Filter context can only be applied to a calculation via writing a DAX expression.</a:t>
            </a:r>
            <a:endParaRPr lang="en-US" dirty="0">
              <a:effectLst/>
              <a:latin typeface="Verdana" panose="020B0604030504040204" pitchFamily="34" charset="0"/>
              <a:ea typeface="Calibri" panose="020F0502020204030204" pitchFamily="34" charset="0"/>
              <a:cs typeface="Arial" panose="020B0604020202020204" pitchFamily="34" charset="0"/>
            </a:endParaRPr>
          </a:p>
          <a:p>
            <a:pPr marL="1028700" lvl="2"/>
            <a:r>
              <a:rPr lang="en-US" dirty="0">
                <a:effectLst/>
                <a:latin typeface="Times New Roman" panose="02020603050405020304" pitchFamily="18" charset="0"/>
                <a:ea typeface="Times New Roman" panose="02020603050405020304" pitchFamily="18" charset="0"/>
                <a:cs typeface="Arial" panose="020B0604020202020204" pitchFamily="34" charset="0"/>
              </a:rPr>
              <a:t>True</a:t>
            </a:r>
            <a:endParaRPr lang="en-US" dirty="0"/>
          </a:p>
          <a:p>
            <a:pPr marL="1028700" lvl="2"/>
            <a:r>
              <a:rPr lang="en-US" dirty="0">
                <a:effectLst/>
                <a:latin typeface="Times New Roman" panose="02020603050405020304" pitchFamily="18" charset="0"/>
                <a:ea typeface="Times New Roman" panose="02020603050405020304" pitchFamily="18" charset="0"/>
              </a:rPr>
              <a:t>False</a:t>
            </a:r>
            <a:endParaRPr lang="en-US" sz="3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569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4BAFA-7647-EE83-409B-E1981FB844C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D859E6E-3BF1-3416-DE53-A71230CA7C8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3FE05D15-0346-120D-65B6-B891429A1478}"/>
              </a:ext>
            </a:extLst>
          </p:cNvPr>
          <p:cNvSpPr txBox="1"/>
          <p:nvPr/>
        </p:nvSpPr>
        <p:spPr>
          <a:xfrm>
            <a:off x="693175" y="1236001"/>
            <a:ext cx="11326761" cy="164602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Arial" panose="020B0604020202020204" pitchFamily="34" charset="0"/>
              </a:rPr>
              <a:t>True or False: Filter context can only be applied to a calculation via writing a DAX expression.</a:t>
            </a:r>
            <a:endParaRPr lang="en-US" dirty="0">
              <a:effectLst/>
              <a:latin typeface="Verdana" panose="020B0604030504040204" pitchFamily="34" charset="0"/>
              <a:ea typeface="Calibri" panose="020F0502020204030204" pitchFamily="34" charset="0"/>
              <a:cs typeface="Arial" panose="020B0604020202020204" pitchFamily="34" charset="0"/>
            </a:endParaRPr>
          </a:p>
          <a:p>
            <a:pPr marL="1028700" lvl="2"/>
            <a:r>
              <a:rPr lang="en-US" dirty="0">
                <a:effectLst/>
                <a:latin typeface="Times New Roman" panose="02020603050405020304" pitchFamily="18" charset="0"/>
                <a:ea typeface="Times New Roman" panose="02020603050405020304" pitchFamily="18" charset="0"/>
                <a:cs typeface="Arial" panose="020B0604020202020204" pitchFamily="34" charset="0"/>
              </a:rPr>
              <a:t>True</a:t>
            </a:r>
            <a:endParaRPr lang="en-US" dirty="0"/>
          </a:p>
          <a:p>
            <a:pPr marL="1028700" lvl="2"/>
            <a:r>
              <a:rPr lang="en-US" dirty="0">
                <a:effectLst/>
                <a:highlight>
                  <a:srgbClr val="00FF00"/>
                </a:highlight>
                <a:latin typeface="Times New Roman" panose="02020603050405020304" pitchFamily="18" charset="0"/>
                <a:ea typeface="Times New Roman" panose="02020603050405020304" pitchFamily="18" charset="0"/>
              </a:rPr>
              <a:t>False</a:t>
            </a:r>
            <a:endParaRPr lang="en-US" sz="3200" dirty="0">
              <a:effectLst/>
              <a:highlight>
                <a:srgbClr val="00FF00"/>
              </a:highlight>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AB820F1-9A5D-E2DD-54F6-BC83353B1C08}"/>
              </a:ext>
            </a:extLst>
          </p:cNvPr>
          <p:cNvPicPr>
            <a:picLocks noChangeAspect="1"/>
          </p:cNvPicPr>
          <p:nvPr/>
        </p:nvPicPr>
        <p:blipFill>
          <a:blip r:embed="rId2"/>
          <a:stretch>
            <a:fillRect/>
          </a:stretch>
        </p:blipFill>
        <p:spPr>
          <a:xfrm>
            <a:off x="926536" y="4121254"/>
            <a:ext cx="10113571" cy="353092"/>
          </a:xfrm>
          <a:prstGeom prst="rect">
            <a:avLst/>
          </a:prstGeom>
        </p:spPr>
      </p:pic>
    </p:spTree>
    <p:extLst>
      <p:ext uri="{BB962C8B-B14F-4D97-AF65-F5344CB8AC3E}">
        <p14:creationId xmlns:p14="http://schemas.microsoft.com/office/powerpoint/2010/main" val="400823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AC471-1640-CDAF-D838-E27BCF4EBB82}"/>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DD453447-18D7-C50E-EECF-25B821618F9E}"/>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2">
              <a:lumMod val="75000"/>
            </a:schemeClr>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736B3CFB-AB4F-6D07-37B0-8056E480260B}"/>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BC8DF61-BCD2-3D4B-D692-9B8047751DBA}"/>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EB1541A9-4872-54D3-F2E7-425CE9084BF4}"/>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D9FD6075-E158-FFEB-14BD-4E5624CFFEFA}"/>
              </a:ext>
            </a:extLst>
          </p:cNvPr>
          <p:cNvSpPr txBox="1"/>
          <p:nvPr/>
        </p:nvSpPr>
        <p:spPr>
          <a:xfrm>
            <a:off x="0" y="2673467"/>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3</a:t>
            </a:r>
          </a:p>
        </p:txBody>
      </p:sp>
      <p:sp>
        <p:nvSpPr>
          <p:cNvPr id="9" name="TextBox 8">
            <a:extLst>
              <a:ext uri="{FF2B5EF4-FFF2-40B4-BE49-F238E27FC236}">
                <a16:creationId xmlns:a16="http://schemas.microsoft.com/office/drawing/2014/main" id="{AECCBDB6-73F9-A23C-BF8A-C6DB2D38A572}"/>
              </a:ext>
            </a:extLst>
          </p:cNvPr>
          <p:cNvSpPr txBox="1"/>
          <p:nvPr/>
        </p:nvSpPr>
        <p:spPr>
          <a:xfrm rot="60000">
            <a:off x="331079" y="2842745"/>
            <a:ext cx="7794851"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Creating calculated columns </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51159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06FEA-8FDB-37FD-DB07-CCE60205847A}"/>
              </a:ext>
            </a:extLst>
          </p:cNvPr>
          <p:cNvPicPr>
            <a:picLocks noChangeAspect="1"/>
          </p:cNvPicPr>
          <p:nvPr/>
        </p:nvPicPr>
        <p:blipFill>
          <a:blip r:embed="rId2"/>
          <a:stretch>
            <a:fillRect/>
          </a:stretch>
        </p:blipFill>
        <p:spPr>
          <a:xfrm>
            <a:off x="1632231" y="2095314"/>
            <a:ext cx="6668431" cy="2667372"/>
          </a:xfrm>
          <a:prstGeom prst="rect">
            <a:avLst/>
          </a:prstGeom>
        </p:spPr>
      </p:pic>
      <p:sp>
        <p:nvSpPr>
          <p:cNvPr id="4" name="Freeform: Shape 3">
            <a:extLst>
              <a:ext uri="{FF2B5EF4-FFF2-40B4-BE49-F238E27FC236}">
                <a16:creationId xmlns:a16="http://schemas.microsoft.com/office/drawing/2014/main" id="{F559D76B-83C4-AB2A-B163-02A69F0EBBFC}"/>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Example</a:t>
            </a:r>
            <a:endParaRPr lang="en-US" dirty="0"/>
          </a:p>
        </p:txBody>
      </p:sp>
      <p:pic>
        <p:nvPicPr>
          <p:cNvPr id="6" name="Picture 5">
            <a:extLst>
              <a:ext uri="{FF2B5EF4-FFF2-40B4-BE49-F238E27FC236}">
                <a16:creationId xmlns:a16="http://schemas.microsoft.com/office/drawing/2014/main" id="{7AF780A7-2252-6AC1-5D60-5468231828D6}"/>
              </a:ext>
            </a:extLst>
          </p:cNvPr>
          <p:cNvPicPr>
            <a:picLocks noChangeAspect="1"/>
          </p:cNvPicPr>
          <p:nvPr/>
        </p:nvPicPr>
        <p:blipFill>
          <a:blip r:embed="rId3"/>
          <a:stretch>
            <a:fillRect/>
          </a:stretch>
        </p:blipFill>
        <p:spPr>
          <a:xfrm>
            <a:off x="8233427" y="2039841"/>
            <a:ext cx="1362265" cy="2695951"/>
          </a:xfrm>
          <a:prstGeom prst="rect">
            <a:avLst/>
          </a:prstGeom>
        </p:spPr>
      </p:pic>
    </p:spTree>
    <p:extLst>
      <p:ext uri="{BB962C8B-B14F-4D97-AF65-F5344CB8AC3E}">
        <p14:creationId xmlns:p14="http://schemas.microsoft.com/office/powerpoint/2010/main" val="79539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AAFF3-AE95-42D1-4C3D-161CA8EBB129}"/>
              </a:ext>
            </a:extLst>
          </p:cNvPr>
          <p:cNvPicPr>
            <a:picLocks noChangeAspect="1"/>
          </p:cNvPicPr>
          <p:nvPr/>
        </p:nvPicPr>
        <p:blipFill>
          <a:blip r:embed="rId2"/>
          <a:stretch>
            <a:fillRect/>
          </a:stretch>
        </p:blipFill>
        <p:spPr>
          <a:xfrm>
            <a:off x="2322723" y="656838"/>
            <a:ext cx="9869277" cy="5544324"/>
          </a:xfrm>
          <a:prstGeom prst="rect">
            <a:avLst/>
          </a:prstGeom>
        </p:spPr>
      </p:pic>
      <p:sp>
        <p:nvSpPr>
          <p:cNvPr id="4" name="Freeform: Shape 3">
            <a:extLst>
              <a:ext uri="{FF2B5EF4-FFF2-40B4-BE49-F238E27FC236}">
                <a16:creationId xmlns:a16="http://schemas.microsoft.com/office/drawing/2014/main" id="{77B9793A-556E-820D-DE99-3C6585372610}"/>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What is Calculated Column? </a:t>
            </a:r>
            <a:endParaRPr lang="en-US" dirty="0"/>
          </a:p>
        </p:txBody>
      </p:sp>
    </p:spTree>
    <p:extLst>
      <p:ext uri="{BB962C8B-B14F-4D97-AF65-F5344CB8AC3E}">
        <p14:creationId xmlns:p14="http://schemas.microsoft.com/office/powerpoint/2010/main" val="223645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D90B9-FEF3-D698-A16D-304D13BA390D}"/>
              </a:ext>
            </a:extLst>
          </p:cNvPr>
          <p:cNvPicPr>
            <a:picLocks noChangeAspect="1"/>
          </p:cNvPicPr>
          <p:nvPr/>
        </p:nvPicPr>
        <p:blipFill>
          <a:blip r:embed="rId2"/>
          <a:stretch>
            <a:fillRect/>
          </a:stretch>
        </p:blipFill>
        <p:spPr>
          <a:xfrm>
            <a:off x="985310" y="1277471"/>
            <a:ext cx="10501664" cy="3765175"/>
          </a:xfrm>
          <a:prstGeom prst="rect">
            <a:avLst/>
          </a:prstGeom>
        </p:spPr>
      </p:pic>
      <p:sp>
        <p:nvSpPr>
          <p:cNvPr id="4" name="Freeform: Shape 3">
            <a:extLst>
              <a:ext uri="{FF2B5EF4-FFF2-40B4-BE49-F238E27FC236}">
                <a16:creationId xmlns:a16="http://schemas.microsoft.com/office/drawing/2014/main" id="{18DEE113-F6AF-4FF5-DE42-61C7A7745F0F}"/>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Calculated Column </a:t>
            </a:r>
            <a:endParaRPr lang="en-US" dirty="0"/>
          </a:p>
        </p:txBody>
      </p:sp>
    </p:spTree>
    <p:extLst>
      <p:ext uri="{BB962C8B-B14F-4D97-AF65-F5344CB8AC3E}">
        <p14:creationId xmlns:p14="http://schemas.microsoft.com/office/powerpoint/2010/main" val="50210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203641-8AA0-30F9-B722-EF1269A01ED5}"/>
              </a:ext>
            </a:extLst>
          </p:cNvPr>
          <p:cNvSpPr/>
          <p:nvPr/>
        </p:nvSpPr>
        <p:spPr>
          <a:xfrm>
            <a:off x="0" y="0"/>
            <a:ext cx="12192000" cy="6217920"/>
          </a:xfrm>
          <a:prstGeom prst="rect">
            <a:avLst/>
          </a:prstGeom>
          <a:solidFill>
            <a:srgbClr val="C9B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CA811B5-43FB-BA5E-E884-39B694424089}"/>
              </a:ext>
            </a:extLst>
          </p:cNvPr>
          <p:cNvGrpSpPr/>
          <p:nvPr/>
        </p:nvGrpSpPr>
        <p:grpSpPr>
          <a:xfrm>
            <a:off x="0" y="2647295"/>
            <a:ext cx="6096000" cy="3570626"/>
            <a:chOff x="0" y="2647295"/>
            <a:chExt cx="6096000" cy="3570626"/>
          </a:xfrm>
        </p:grpSpPr>
        <p:pic>
          <p:nvPicPr>
            <p:cNvPr id="3" name="Picture 2">
              <a:extLst>
                <a:ext uri="{FF2B5EF4-FFF2-40B4-BE49-F238E27FC236}">
                  <a16:creationId xmlns:a16="http://schemas.microsoft.com/office/drawing/2014/main" id="{69460BF9-FE3D-C068-15E0-0F5AF12CCF90}"/>
                </a:ext>
              </a:extLst>
            </p:cNvPr>
            <p:cNvPicPr>
              <a:picLocks noChangeAspect="1"/>
            </p:cNvPicPr>
            <p:nvPr/>
          </p:nvPicPr>
          <p:blipFill>
            <a:blip r:embed="rId2"/>
            <a:stretch>
              <a:fillRect/>
            </a:stretch>
          </p:blipFill>
          <p:spPr>
            <a:xfrm>
              <a:off x="0" y="3429327"/>
              <a:ext cx="6096000" cy="2788594"/>
            </a:xfrm>
            <a:prstGeom prst="rect">
              <a:avLst/>
            </a:prstGeom>
          </p:spPr>
        </p:pic>
        <p:sp>
          <p:nvSpPr>
            <p:cNvPr id="5" name="Rectangle 4">
              <a:extLst>
                <a:ext uri="{FF2B5EF4-FFF2-40B4-BE49-F238E27FC236}">
                  <a16:creationId xmlns:a16="http://schemas.microsoft.com/office/drawing/2014/main" id="{3C915FC2-3E9D-B970-0FB9-45AAF6EFBA03}"/>
                </a:ext>
              </a:extLst>
            </p:cNvPr>
            <p:cNvSpPr/>
            <p:nvPr/>
          </p:nvSpPr>
          <p:spPr>
            <a:xfrm>
              <a:off x="1474704" y="2647295"/>
              <a:ext cx="267554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Power BI</a:t>
              </a:r>
            </a:p>
          </p:txBody>
        </p:sp>
      </p:grpSp>
      <p:grpSp>
        <p:nvGrpSpPr>
          <p:cNvPr id="10" name="Group 9">
            <a:extLst>
              <a:ext uri="{FF2B5EF4-FFF2-40B4-BE49-F238E27FC236}">
                <a16:creationId xmlns:a16="http://schemas.microsoft.com/office/drawing/2014/main" id="{A201BFD3-6067-B4D5-1AF0-D478B2FBBDFE}"/>
              </a:ext>
            </a:extLst>
          </p:cNvPr>
          <p:cNvGrpSpPr/>
          <p:nvPr/>
        </p:nvGrpSpPr>
        <p:grpSpPr>
          <a:xfrm>
            <a:off x="7570704" y="1161885"/>
            <a:ext cx="3500543" cy="2970820"/>
            <a:chOff x="7216753" y="2505669"/>
            <a:chExt cx="3500543" cy="2970820"/>
          </a:xfrm>
        </p:grpSpPr>
        <p:pic>
          <p:nvPicPr>
            <p:cNvPr id="8" name="Picture 7">
              <a:extLst>
                <a:ext uri="{FF2B5EF4-FFF2-40B4-BE49-F238E27FC236}">
                  <a16:creationId xmlns:a16="http://schemas.microsoft.com/office/drawing/2014/main" id="{15BA27FF-F28F-98F4-D0F9-C7135BB6F2E5}"/>
                </a:ext>
              </a:extLst>
            </p:cNvPr>
            <p:cNvPicPr>
              <a:picLocks noChangeAspect="1"/>
            </p:cNvPicPr>
            <p:nvPr/>
          </p:nvPicPr>
          <p:blipFill>
            <a:blip r:embed="rId3"/>
            <a:stretch>
              <a:fillRect/>
            </a:stretch>
          </p:blipFill>
          <p:spPr>
            <a:xfrm>
              <a:off x="7216753" y="3429000"/>
              <a:ext cx="3500543" cy="2047489"/>
            </a:xfrm>
            <a:prstGeom prst="rect">
              <a:avLst/>
            </a:prstGeom>
          </p:spPr>
        </p:pic>
        <p:sp>
          <p:nvSpPr>
            <p:cNvPr id="9" name="Rectangle 8">
              <a:extLst>
                <a:ext uri="{FF2B5EF4-FFF2-40B4-BE49-F238E27FC236}">
                  <a16:creationId xmlns:a16="http://schemas.microsoft.com/office/drawing/2014/main" id="{EFF4F679-8BF2-8171-8B92-22142E7E6C78}"/>
                </a:ext>
              </a:extLst>
            </p:cNvPr>
            <p:cNvSpPr/>
            <p:nvPr/>
          </p:nvSpPr>
          <p:spPr>
            <a:xfrm>
              <a:off x="8228096" y="2505669"/>
              <a:ext cx="136075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DAX</a:t>
              </a:r>
            </a:p>
          </p:txBody>
        </p:sp>
      </p:grpSp>
      <p:sp>
        <p:nvSpPr>
          <p:cNvPr id="2" name="Freeform: Shape 1">
            <a:extLst>
              <a:ext uri="{FF2B5EF4-FFF2-40B4-BE49-F238E27FC236}">
                <a16:creationId xmlns:a16="http://schemas.microsoft.com/office/drawing/2014/main" id="{20C40B14-25A4-7C92-B985-717889DDD16C}"/>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What is DAX ?</a:t>
            </a:r>
            <a:endParaRPr lang="en-US" sz="1600" dirty="0"/>
          </a:p>
        </p:txBody>
      </p:sp>
    </p:spTree>
    <p:extLst>
      <p:ext uri="{BB962C8B-B14F-4D97-AF65-F5344CB8AC3E}">
        <p14:creationId xmlns:p14="http://schemas.microsoft.com/office/powerpoint/2010/main" val="89963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782A5-965E-10B6-F9C9-9B3F9BC3352C}"/>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FA9544F2-102D-6699-9CA9-C66AD226355F}"/>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Traditional and Calculated Columns</a:t>
            </a:r>
            <a:endParaRPr lang="en-US" dirty="0"/>
          </a:p>
        </p:txBody>
      </p:sp>
      <p:sp>
        <p:nvSpPr>
          <p:cNvPr id="5" name="TextBox 4">
            <a:extLst>
              <a:ext uri="{FF2B5EF4-FFF2-40B4-BE49-F238E27FC236}">
                <a16:creationId xmlns:a16="http://schemas.microsoft.com/office/drawing/2014/main" id="{073DBE61-6ED7-54EA-E34A-5181C4973926}"/>
              </a:ext>
            </a:extLst>
          </p:cNvPr>
          <p:cNvSpPr txBox="1"/>
          <p:nvPr/>
        </p:nvSpPr>
        <p:spPr>
          <a:xfrm>
            <a:off x="1247215" y="1489083"/>
            <a:ext cx="9026337" cy="2246769"/>
          </a:xfrm>
          <a:prstGeom prst="rect">
            <a:avLst/>
          </a:prstGeom>
          <a:noFill/>
        </p:spPr>
        <p:txBody>
          <a:bodyPr wrap="square">
            <a:spAutoFit/>
          </a:bodyPr>
          <a:lstStyle/>
          <a:p>
            <a:pPr marL="285750" indent="-285750">
              <a:buFont typeface="Arial" panose="020B0604020202020204" pitchFamily="34" charset="0"/>
              <a:buChar char="•"/>
            </a:pPr>
            <a:r>
              <a:rPr lang="en-US" sz="2800" dirty="0"/>
              <a:t>Traditional columns are filled with data imported from a data source. </a:t>
            </a:r>
          </a:p>
          <a:p>
            <a:endParaRPr lang="en-US" sz="2800" dirty="0"/>
          </a:p>
          <a:p>
            <a:pPr marL="285750" indent="-285750">
              <a:buFont typeface="Arial" panose="020B0604020202020204" pitchFamily="34" charset="0"/>
              <a:buChar char="•"/>
            </a:pPr>
            <a:r>
              <a:rPr lang="en-US" sz="2800" dirty="0"/>
              <a:t>A calculated column is created by defining a DAX expression</a:t>
            </a:r>
          </a:p>
        </p:txBody>
      </p:sp>
      <p:pic>
        <p:nvPicPr>
          <p:cNvPr id="7" name="Picture 6">
            <a:extLst>
              <a:ext uri="{FF2B5EF4-FFF2-40B4-BE49-F238E27FC236}">
                <a16:creationId xmlns:a16="http://schemas.microsoft.com/office/drawing/2014/main" id="{E8ED2F87-3BEC-1484-3521-1ED259544815}"/>
              </a:ext>
            </a:extLst>
          </p:cNvPr>
          <p:cNvPicPr>
            <a:picLocks noChangeAspect="1"/>
          </p:cNvPicPr>
          <p:nvPr/>
        </p:nvPicPr>
        <p:blipFill>
          <a:blip r:embed="rId2"/>
          <a:stretch>
            <a:fillRect/>
          </a:stretch>
        </p:blipFill>
        <p:spPr>
          <a:xfrm>
            <a:off x="8586960" y="3561041"/>
            <a:ext cx="2357825" cy="2313616"/>
          </a:xfrm>
          <a:prstGeom prst="rect">
            <a:avLst/>
          </a:prstGeom>
        </p:spPr>
      </p:pic>
    </p:spTree>
    <p:extLst>
      <p:ext uri="{BB962C8B-B14F-4D97-AF65-F5344CB8AC3E}">
        <p14:creationId xmlns:p14="http://schemas.microsoft.com/office/powerpoint/2010/main" val="29895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8A6B8-7373-4FFD-5B94-8B57D977E177}"/>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0D88D1B3-211A-4BCE-235C-995E1104E525}"/>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Creating a Calculated Column</a:t>
            </a:r>
            <a:endParaRPr lang="en-US" dirty="0"/>
          </a:p>
        </p:txBody>
      </p:sp>
      <p:pic>
        <p:nvPicPr>
          <p:cNvPr id="2" name="Picture 1">
            <a:extLst>
              <a:ext uri="{FF2B5EF4-FFF2-40B4-BE49-F238E27FC236}">
                <a16:creationId xmlns:a16="http://schemas.microsoft.com/office/drawing/2014/main" id="{2133CC34-7DFC-F41B-7B67-2E66F69192CA}"/>
              </a:ext>
            </a:extLst>
          </p:cNvPr>
          <p:cNvPicPr>
            <a:picLocks noChangeAspect="1"/>
          </p:cNvPicPr>
          <p:nvPr/>
        </p:nvPicPr>
        <p:blipFill>
          <a:blip r:embed="rId2"/>
          <a:stretch>
            <a:fillRect/>
          </a:stretch>
        </p:blipFill>
        <p:spPr>
          <a:xfrm>
            <a:off x="1823569" y="1900606"/>
            <a:ext cx="6716062" cy="2734057"/>
          </a:xfrm>
          <a:prstGeom prst="rect">
            <a:avLst/>
          </a:prstGeom>
        </p:spPr>
      </p:pic>
      <p:pic>
        <p:nvPicPr>
          <p:cNvPr id="6" name="Picture 5">
            <a:extLst>
              <a:ext uri="{FF2B5EF4-FFF2-40B4-BE49-F238E27FC236}">
                <a16:creationId xmlns:a16="http://schemas.microsoft.com/office/drawing/2014/main" id="{B98112BE-3BDC-B4FC-7DCF-02EE4CB3048F}"/>
              </a:ext>
            </a:extLst>
          </p:cNvPr>
          <p:cNvPicPr>
            <a:picLocks noChangeAspect="1"/>
          </p:cNvPicPr>
          <p:nvPr/>
        </p:nvPicPr>
        <p:blipFill>
          <a:blip r:embed="rId3"/>
          <a:stretch>
            <a:fillRect/>
          </a:stretch>
        </p:blipFill>
        <p:spPr>
          <a:xfrm>
            <a:off x="8422245" y="1926106"/>
            <a:ext cx="1371791" cy="2629267"/>
          </a:xfrm>
          <a:prstGeom prst="rect">
            <a:avLst/>
          </a:prstGeom>
        </p:spPr>
      </p:pic>
    </p:spTree>
    <p:extLst>
      <p:ext uri="{BB962C8B-B14F-4D97-AF65-F5344CB8AC3E}">
        <p14:creationId xmlns:p14="http://schemas.microsoft.com/office/powerpoint/2010/main" val="15106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B3177-0349-8709-07DC-5DE079D732D4}"/>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8A1071C6-D42A-A5B6-EFD4-D5E211DF66A7}"/>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Creating a Calculated Column</a:t>
            </a:r>
            <a:endParaRPr lang="en-US" dirty="0"/>
          </a:p>
        </p:txBody>
      </p:sp>
      <p:pic>
        <p:nvPicPr>
          <p:cNvPr id="5" name="Picture 4">
            <a:extLst>
              <a:ext uri="{FF2B5EF4-FFF2-40B4-BE49-F238E27FC236}">
                <a16:creationId xmlns:a16="http://schemas.microsoft.com/office/drawing/2014/main" id="{67D4CBAE-AB91-C7A1-30B7-5B3686A686F1}"/>
              </a:ext>
            </a:extLst>
          </p:cNvPr>
          <p:cNvPicPr>
            <a:picLocks noChangeAspect="1"/>
          </p:cNvPicPr>
          <p:nvPr/>
        </p:nvPicPr>
        <p:blipFill>
          <a:blip r:embed="rId2"/>
          <a:stretch>
            <a:fillRect/>
          </a:stretch>
        </p:blipFill>
        <p:spPr>
          <a:xfrm>
            <a:off x="1254839" y="1023274"/>
            <a:ext cx="7154273" cy="1476581"/>
          </a:xfrm>
          <a:prstGeom prst="rect">
            <a:avLst/>
          </a:prstGeom>
        </p:spPr>
      </p:pic>
      <p:sp>
        <p:nvSpPr>
          <p:cNvPr id="7" name="Rectangle 6">
            <a:extLst>
              <a:ext uri="{FF2B5EF4-FFF2-40B4-BE49-F238E27FC236}">
                <a16:creationId xmlns:a16="http://schemas.microsoft.com/office/drawing/2014/main" id="{73E48CAC-2AED-503C-5C31-F0ADDA411B45}"/>
              </a:ext>
            </a:extLst>
          </p:cNvPr>
          <p:cNvSpPr/>
          <p:nvPr/>
        </p:nvSpPr>
        <p:spPr>
          <a:xfrm>
            <a:off x="1254839" y="1077062"/>
            <a:ext cx="3559208" cy="496244"/>
          </a:xfrm>
          <a:prstGeom prst="rect">
            <a:avLst/>
          </a:prstGeom>
          <a:noFill/>
          <a:ln w="28575" cap="flat" cmpd="sng" algn="ctr">
            <a:solidFill>
              <a:srgbClr val="EE27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Oval 7">
            <a:extLst>
              <a:ext uri="{FF2B5EF4-FFF2-40B4-BE49-F238E27FC236}">
                <a16:creationId xmlns:a16="http://schemas.microsoft.com/office/drawing/2014/main" id="{8BE74639-7A89-783A-69CA-0122170DE165}"/>
              </a:ext>
            </a:extLst>
          </p:cNvPr>
          <p:cNvSpPr/>
          <p:nvPr/>
        </p:nvSpPr>
        <p:spPr>
          <a:xfrm>
            <a:off x="1254839" y="1761565"/>
            <a:ext cx="1985902" cy="3630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E34DE6D-29C3-0928-017D-060B3AA8F7EF}"/>
              </a:ext>
            </a:extLst>
          </p:cNvPr>
          <p:cNvSpPr/>
          <p:nvPr/>
        </p:nvSpPr>
        <p:spPr>
          <a:xfrm>
            <a:off x="3240741" y="1761565"/>
            <a:ext cx="1985902" cy="3630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C3B5084-D6BB-F2F9-B59B-04F937F83EC7}"/>
              </a:ext>
            </a:extLst>
          </p:cNvPr>
          <p:cNvSpPr/>
          <p:nvPr/>
        </p:nvSpPr>
        <p:spPr>
          <a:xfrm>
            <a:off x="5226642" y="1680882"/>
            <a:ext cx="3182469" cy="59615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97CD09C-0709-D5DA-4098-E81F33730809}"/>
              </a:ext>
            </a:extLst>
          </p:cNvPr>
          <p:cNvPicPr>
            <a:picLocks noChangeAspect="1"/>
          </p:cNvPicPr>
          <p:nvPr/>
        </p:nvPicPr>
        <p:blipFill>
          <a:blip r:embed="rId3"/>
          <a:stretch>
            <a:fillRect/>
          </a:stretch>
        </p:blipFill>
        <p:spPr>
          <a:xfrm>
            <a:off x="1598911" y="3627988"/>
            <a:ext cx="7558536" cy="1590092"/>
          </a:xfrm>
          <a:prstGeom prst="rect">
            <a:avLst/>
          </a:prstGeom>
        </p:spPr>
      </p:pic>
      <p:sp>
        <p:nvSpPr>
          <p:cNvPr id="15" name="Rectangle 14">
            <a:extLst>
              <a:ext uri="{FF2B5EF4-FFF2-40B4-BE49-F238E27FC236}">
                <a16:creationId xmlns:a16="http://schemas.microsoft.com/office/drawing/2014/main" id="{EF6102D4-37D7-BDFE-F08C-7E9E4B229C41}"/>
              </a:ext>
            </a:extLst>
          </p:cNvPr>
          <p:cNvSpPr/>
          <p:nvPr/>
        </p:nvSpPr>
        <p:spPr>
          <a:xfrm>
            <a:off x="1026238" y="3783573"/>
            <a:ext cx="3559208" cy="496244"/>
          </a:xfrm>
          <a:prstGeom prst="rect">
            <a:avLst/>
          </a:prstGeom>
          <a:noFill/>
          <a:ln w="28575" cap="flat" cmpd="sng" algn="ctr">
            <a:solidFill>
              <a:srgbClr val="EE27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a:extLst>
              <a:ext uri="{FF2B5EF4-FFF2-40B4-BE49-F238E27FC236}">
                <a16:creationId xmlns:a16="http://schemas.microsoft.com/office/drawing/2014/main" id="{C59BBA9E-45B3-DCD6-1A63-E41F56B22F4A}"/>
              </a:ext>
            </a:extLst>
          </p:cNvPr>
          <p:cNvSpPr/>
          <p:nvPr/>
        </p:nvSpPr>
        <p:spPr>
          <a:xfrm>
            <a:off x="1751751" y="4423034"/>
            <a:ext cx="3088121" cy="496244"/>
          </a:xfrm>
          <a:prstGeom prst="rect">
            <a:avLst/>
          </a:prstGeom>
          <a:noFill/>
          <a:ln w="28575" cap="flat" cmpd="sng" algn="ctr">
            <a:solidFill>
              <a:srgbClr val="EE27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Oval 17">
            <a:extLst>
              <a:ext uri="{FF2B5EF4-FFF2-40B4-BE49-F238E27FC236}">
                <a16:creationId xmlns:a16="http://schemas.microsoft.com/office/drawing/2014/main" id="{7574975E-4D4D-6EDE-0D96-2CB3E4B17933}"/>
              </a:ext>
            </a:extLst>
          </p:cNvPr>
          <p:cNvSpPr/>
          <p:nvPr/>
        </p:nvSpPr>
        <p:spPr>
          <a:xfrm>
            <a:off x="4839872" y="4515990"/>
            <a:ext cx="636493" cy="31033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0E2271-68D3-6C0E-2062-CCD4F741F079}"/>
              </a:ext>
            </a:extLst>
          </p:cNvPr>
          <p:cNvSpPr/>
          <p:nvPr/>
        </p:nvSpPr>
        <p:spPr>
          <a:xfrm>
            <a:off x="5593018" y="4421954"/>
            <a:ext cx="3268594" cy="496244"/>
          </a:xfrm>
          <a:prstGeom prst="rect">
            <a:avLst/>
          </a:prstGeom>
          <a:noFill/>
          <a:ln w="28575" cap="flat" cmpd="sng" algn="ctr">
            <a:solidFill>
              <a:srgbClr val="EE275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782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1" nodeType="clickEffect">
                                  <p:stCondLst>
                                    <p:cond delay="0"/>
                                  </p:stCondLst>
                                  <p:childTnLst>
                                    <p:animEffect transition="out" filter="blinds(horizontal)">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1"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grpId="0" nodeType="clickEffect">
                                  <p:stCondLst>
                                    <p:cond delay="0"/>
                                  </p:stCondLst>
                                  <p:childTnLst>
                                    <p:animEffect transition="out" filter="blinds(horizontal)">
                                      <p:cBhvr>
                                        <p:cTn id="55" dur="500"/>
                                        <p:tgtEl>
                                          <p:spTgt spid="15"/>
                                        </p:tgtEl>
                                      </p:cBhvr>
                                    </p:animEffect>
                                    <p:set>
                                      <p:cBhvr>
                                        <p:cTn id="56" dur="1" fill="hold">
                                          <p:stCondLst>
                                            <p:cond delay="499"/>
                                          </p:stCondLst>
                                        </p:cTn>
                                        <p:tgtEl>
                                          <p:spTgt spid="15"/>
                                        </p:tgtEl>
                                        <p:attrNameLst>
                                          <p:attrName>style.visibility</p:attrName>
                                        </p:attrNameLst>
                                      </p:cBhvr>
                                      <p:to>
                                        <p:strVal val="hidden"/>
                                      </p:to>
                                    </p:set>
                                  </p:childTnLst>
                                </p:cTn>
                              </p:par>
                              <p:par>
                                <p:cTn id="57" presetID="10" presetClass="entr" presetSubtype="0" fill="hold" grpId="1"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grpId="0" nodeType="clickEffect">
                                  <p:stCondLst>
                                    <p:cond delay="0"/>
                                  </p:stCondLst>
                                  <p:childTnLst>
                                    <p:animEffect transition="out" filter="blinds(horizontal)">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xit" presetSubtype="10" fill="hold" grpId="1" nodeType="clickEffect">
                                  <p:stCondLst>
                                    <p:cond delay="0"/>
                                  </p:stCondLst>
                                  <p:childTnLst>
                                    <p:animEffect transition="out" filter="blinds(horizontal)">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10" presetClass="entr" presetSubtype="0" fill="hold" grpId="1"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xit" presetSubtype="10" fill="hold" grpId="0" nodeType="clickEffect">
                                  <p:stCondLst>
                                    <p:cond delay="0"/>
                                  </p:stCondLst>
                                  <p:childTnLst>
                                    <p:animEffect transition="out" filter="blinds(horizontal)">
                                      <p:cBhvr>
                                        <p:cTn id="80" dur="500"/>
                                        <p:tgtEl>
                                          <p:spTgt spid="19"/>
                                        </p:tgtEl>
                                      </p:cBhvr>
                                    </p:animEffect>
                                    <p:set>
                                      <p:cBhvr>
                                        <p:cTn id="8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5" grpId="0" animBg="1"/>
      <p:bldP spid="15" grpId="1" animBg="1"/>
      <p:bldP spid="17" grpId="0" animBg="1"/>
      <p:bldP spid="17" grpId="1" animBg="1"/>
      <p:bldP spid="18" grpId="0" animBg="1"/>
      <p:bldP spid="18" grpId="1" animBg="1"/>
      <p:bldP spid="19" grpId="0" animBg="1"/>
      <p:bldP spid="19"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6:</a:t>
            </a:r>
          </a:p>
          <a:p>
            <a:pPr lvl="0"/>
            <a:r>
              <a:rPr lang="en-US" altLang="en-US" b="1" dirty="0">
                <a:solidFill>
                  <a:srgbClr val="FF0000"/>
                </a:solidFill>
                <a:latin typeface="Arial Black" panose="020B0A04020102020204" pitchFamily="34" charset="0"/>
              </a:rPr>
              <a:t>Creating Calculated Columns</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360568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59A6-445B-DB1A-7F8C-7526A02E320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0055638-9D53-C98A-37C1-4EF94A19252F}"/>
              </a:ext>
            </a:extLst>
          </p:cNvPr>
          <p:cNvPicPr>
            <a:picLocks noChangeAspect="1"/>
          </p:cNvPicPr>
          <p:nvPr/>
        </p:nvPicPr>
        <p:blipFill>
          <a:blip r:embed="rId2"/>
          <a:stretch>
            <a:fillRect/>
          </a:stretch>
        </p:blipFill>
        <p:spPr>
          <a:xfrm>
            <a:off x="8791895" y="3948544"/>
            <a:ext cx="2827126" cy="1852511"/>
          </a:xfrm>
          <a:prstGeom prst="rect">
            <a:avLst/>
          </a:prstGeom>
        </p:spPr>
      </p:pic>
      <p:sp>
        <p:nvSpPr>
          <p:cNvPr id="4" name="Title 1">
            <a:extLst>
              <a:ext uri="{FF2B5EF4-FFF2-40B4-BE49-F238E27FC236}">
                <a16:creationId xmlns:a16="http://schemas.microsoft.com/office/drawing/2014/main" id="{3045B96F-E38E-1871-EB92-28D11934AF50}"/>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Scenario</a:t>
            </a:r>
            <a:endParaRPr kumimoji="0" lang="ar-EG"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E04A3434-A8A0-6FDD-6FD3-EE9E4AFF06E1}"/>
              </a:ext>
            </a:extLst>
          </p:cNvPr>
          <p:cNvSpPr txBox="1"/>
          <p:nvPr/>
        </p:nvSpPr>
        <p:spPr>
          <a:xfrm>
            <a:off x="518332" y="1300462"/>
            <a:ext cx="9687126" cy="2677656"/>
          </a:xfrm>
          <a:prstGeom prst="rect">
            <a:avLst/>
          </a:prstGeom>
          <a:noFill/>
        </p:spPr>
        <p:txBody>
          <a:bodyPr wrap="square">
            <a:spAutoFit/>
          </a:bodyPr>
          <a:lstStyle/>
          <a:p>
            <a:pPr marL="285750" lvl="0" indent="-285750">
              <a:buFont typeface="Arial" panose="020B0604020202020204" pitchFamily="34" charset="0"/>
              <a:buChar char="•"/>
            </a:pPr>
            <a:r>
              <a:rPr lang="en-US" sz="2800" dirty="0"/>
              <a:t>Your company wants to calculate its </a:t>
            </a:r>
            <a:r>
              <a:rPr lang="en-US" sz="2800" b="1" dirty="0"/>
              <a:t>profit margin</a:t>
            </a:r>
            <a:r>
              <a:rPr lang="en-US" sz="2800" dirty="0"/>
              <a:t> from its </a:t>
            </a:r>
            <a:r>
              <a:rPr lang="en-US" sz="2800" b="1" dirty="0"/>
              <a:t>Sales</a:t>
            </a:r>
            <a:r>
              <a:rPr lang="en-US" sz="2800" dirty="0"/>
              <a:t> data in its Sales table by creating calculated columns.</a:t>
            </a:r>
          </a:p>
          <a:p>
            <a:pPr lvl="0"/>
            <a:endParaRPr lang="en-US" sz="2800" dirty="0"/>
          </a:p>
          <a:p>
            <a:pPr marL="285750" lvl="0" indent="-285750">
              <a:buFont typeface="Arial" panose="020B0604020202020204" pitchFamily="34" charset="0"/>
              <a:buChar char="•"/>
            </a:pPr>
            <a:r>
              <a:rPr lang="en-US" sz="2800" dirty="0"/>
              <a:t>However, the table is missing this data</a:t>
            </a:r>
          </a:p>
          <a:p>
            <a:pPr lvl="0"/>
            <a:endParaRPr lang="en-US" sz="2800" dirty="0"/>
          </a:p>
          <a:p>
            <a:pPr marL="285750" lvl="0" indent="-285750">
              <a:buFont typeface="Arial" panose="020B0604020202020204" pitchFamily="34" charset="0"/>
              <a:buChar char="•"/>
            </a:pPr>
            <a:r>
              <a:rPr lang="en-US" sz="2800" dirty="0"/>
              <a:t>You need to add it using DAX and Calculated Columns</a:t>
            </a:r>
          </a:p>
        </p:txBody>
      </p:sp>
    </p:spTree>
    <p:extLst>
      <p:ext uri="{BB962C8B-B14F-4D97-AF65-F5344CB8AC3E}">
        <p14:creationId xmlns:p14="http://schemas.microsoft.com/office/powerpoint/2010/main" val="334208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10444-D414-6450-975A-C8C378E96D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4DD13E5-31F6-172A-B6A4-6A5038AEF256}"/>
              </a:ext>
            </a:extLst>
          </p:cNvPr>
          <p:cNvPicPr>
            <a:picLocks noChangeAspect="1"/>
          </p:cNvPicPr>
          <p:nvPr/>
        </p:nvPicPr>
        <p:blipFill>
          <a:blip r:embed="rId2"/>
          <a:stretch>
            <a:fillRect/>
          </a:stretch>
        </p:blipFill>
        <p:spPr>
          <a:xfrm>
            <a:off x="9204849" y="4199267"/>
            <a:ext cx="2827126" cy="1852511"/>
          </a:xfrm>
          <a:prstGeom prst="rect">
            <a:avLst/>
          </a:prstGeom>
        </p:spPr>
      </p:pic>
      <p:sp>
        <p:nvSpPr>
          <p:cNvPr id="4" name="Title 1">
            <a:extLst>
              <a:ext uri="{FF2B5EF4-FFF2-40B4-BE49-F238E27FC236}">
                <a16:creationId xmlns:a16="http://schemas.microsoft.com/office/drawing/2014/main" id="{A4B01A78-7C6E-B682-AE65-7957194496FA}"/>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Steps:</a:t>
            </a:r>
            <a:endParaRPr kumimoji="0" lang="ar-EG"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1B3120E3-F7B9-73D7-CA0C-7E20837CB72E}"/>
              </a:ext>
            </a:extLst>
          </p:cNvPr>
          <p:cNvSpPr txBox="1"/>
          <p:nvPr/>
        </p:nvSpPr>
        <p:spPr>
          <a:xfrm>
            <a:off x="867094" y="1260763"/>
            <a:ext cx="10604470" cy="3108543"/>
          </a:xfrm>
          <a:prstGeom prst="rect">
            <a:avLst/>
          </a:prstGeom>
          <a:noFill/>
        </p:spPr>
        <p:txBody>
          <a:bodyPr wrap="square">
            <a:spAutoFit/>
          </a:bodyPr>
          <a:lstStyle/>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1:	Create Total Sales Column.</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2:	Create Profit Column.</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3:Create Profit Margin Column</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4:	Format Columns</a:t>
            </a:r>
          </a:p>
        </p:txBody>
      </p:sp>
    </p:spTree>
    <p:extLst>
      <p:ext uri="{BB962C8B-B14F-4D97-AF65-F5344CB8AC3E}">
        <p14:creationId xmlns:p14="http://schemas.microsoft.com/office/powerpoint/2010/main" val="351299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07274-E90F-B625-0B83-B35973D804E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B0A76CF-9609-82E3-D0B5-8FEFEA66858C}"/>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1</a:t>
            </a:r>
          </a:p>
        </p:txBody>
      </p:sp>
      <p:sp>
        <p:nvSpPr>
          <p:cNvPr id="4" name="TextBox 3">
            <a:extLst>
              <a:ext uri="{FF2B5EF4-FFF2-40B4-BE49-F238E27FC236}">
                <a16:creationId xmlns:a16="http://schemas.microsoft.com/office/drawing/2014/main" id="{32102937-F75E-0C5C-C78D-103D9F86E589}"/>
              </a:ext>
            </a:extLst>
          </p:cNvPr>
          <p:cNvSpPr txBox="1"/>
          <p:nvPr/>
        </p:nvSpPr>
        <p:spPr>
          <a:xfrm>
            <a:off x="693175" y="1236001"/>
            <a:ext cx="11326761" cy="1644296"/>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solidFill>
                  <a:srgbClr val="333333"/>
                </a:solidFill>
                <a:effectLst/>
                <a:latin typeface="Arial" panose="020B0604020202020204" pitchFamily="34" charset="0"/>
                <a:ea typeface="Times New Roman" panose="02020603050405020304" pitchFamily="18" charset="0"/>
              </a:rPr>
              <a:t>In Microsoft Power BI, what is the function of a calculated column?</a:t>
            </a:r>
          </a:p>
          <a:p>
            <a:pPr marL="685800" lvl="2" indent="0">
              <a:buNone/>
            </a:pPr>
            <a:r>
              <a:rPr lang="en-US" dirty="0">
                <a:solidFill>
                  <a:srgbClr val="333333"/>
                </a:solidFill>
                <a:effectLst/>
                <a:latin typeface="Arial" panose="020B0604020202020204" pitchFamily="34" charset="0"/>
                <a:ea typeface="Times New Roman" panose="02020603050405020304" pitchFamily="18" charset="0"/>
              </a:rPr>
              <a:t>A.	It visualizes data in various formats such as charts and graphs.</a:t>
            </a:r>
          </a:p>
          <a:p>
            <a:pPr marL="685800" lvl="2" indent="0">
              <a:buNone/>
            </a:pPr>
            <a:r>
              <a:rPr lang="en-US" dirty="0">
                <a:solidFill>
                  <a:srgbClr val="333333"/>
                </a:solidFill>
                <a:effectLst/>
                <a:latin typeface="Arial" panose="020B0604020202020204" pitchFamily="34" charset="0"/>
                <a:ea typeface="Times New Roman" panose="02020603050405020304" pitchFamily="18" charset="0"/>
              </a:rPr>
              <a:t>B.	It performs calculations on data using a DAX formula.</a:t>
            </a:r>
          </a:p>
          <a:p>
            <a:pPr marL="685800" lvl="2" indent="0">
              <a:buNone/>
            </a:pPr>
            <a:r>
              <a:rPr lang="en-US" dirty="0">
                <a:solidFill>
                  <a:srgbClr val="333333"/>
                </a:solidFill>
                <a:effectLst/>
                <a:latin typeface="Arial" panose="020B0604020202020204" pitchFamily="34" charset="0"/>
                <a:ea typeface="Times New Roman" panose="02020603050405020304" pitchFamily="18" charset="0"/>
              </a:rPr>
              <a:t>C.	It sorts and filters data based on user-defined criteria.</a:t>
            </a:r>
          </a:p>
        </p:txBody>
      </p:sp>
      <p:grpSp>
        <p:nvGrpSpPr>
          <p:cNvPr id="5" name="Group 4">
            <a:extLst>
              <a:ext uri="{FF2B5EF4-FFF2-40B4-BE49-F238E27FC236}">
                <a16:creationId xmlns:a16="http://schemas.microsoft.com/office/drawing/2014/main" id="{DBCB593D-EC3B-FBAB-6914-754532C15036}"/>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E42EF174-CB2B-5246-B797-C7D7FF819A36}"/>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01D95410-54DE-13ED-681F-26097CE07C23}"/>
                </a:ext>
              </a:extLst>
            </p:cNvPr>
            <p:cNvSpPr txBox="1"/>
            <p:nvPr/>
          </p:nvSpPr>
          <p:spPr>
            <a:xfrm>
              <a:off x="10263906" y="923563"/>
              <a:ext cx="199736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F0000"/>
                  </a:solidFill>
                  <a:effectLst/>
                  <a:uLnTx/>
                  <a:uFillTx/>
                  <a:latin typeface="Arial Black" panose="020B0A04020102020204" pitchFamily="34" charset="0"/>
                  <a:ea typeface="+mn-ea"/>
                  <a:cs typeface="Times New Roman" panose="02020603050405020304" pitchFamily="18" charset="0"/>
                </a:rPr>
                <a:t>Exercise Questions</a:t>
              </a:r>
              <a:endParaRPr kumimoji="0" lang="ar-EG" altLang="en-US" sz="1200" b="1" i="0" u="none" strike="noStrike" kern="1200" cap="none" spc="0" normalizeH="0" baseline="0" noProof="0" dirty="0">
                <a:ln>
                  <a:noFill/>
                </a:ln>
                <a:solidFill>
                  <a:srgbClr val="FF0000"/>
                </a:solidFill>
                <a:effectLst/>
                <a:uLnTx/>
                <a:uFillTx/>
                <a:latin typeface="Arial Black" panose="020B0A040201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53170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FB8E5-6532-3894-0718-487F48196FB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005485-565C-4500-6F4A-961EC143B6CB}"/>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ANSWER</a:t>
            </a: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 1</a:t>
            </a:r>
          </a:p>
        </p:txBody>
      </p:sp>
      <p:sp>
        <p:nvSpPr>
          <p:cNvPr id="4" name="TextBox 3">
            <a:extLst>
              <a:ext uri="{FF2B5EF4-FFF2-40B4-BE49-F238E27FC236}">
                <a16:creationId xmlns:a16="http://schemas.microsoft.com/office/drawing/2014/main" id="{A5372664-9962-3F38-2D44-8DADC69B3C81}"/>
              </a:ext>
            </a:extLst>
          </p:cNvPr>
          <p:cNvSpPr txBox="1"/>
          <p:nvPr/>
        </p:nvSpPr>
        <p:spPr>
          <a:xfrm>
            <a:off x="693175" y="1236001"/>
            <a:ext cx="11326761" cy="1644296"/>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solidFill>
                  <a:srgbClr val="333333"/>
                </a:solidFill>
                <a:effectLst/>
                <a:latin typeface="Arial" panose="020B0604020202020204" pitchFamily="34" charset="0"/>
                <a:ea typeface="Times New Roman" panose="02020603050405020304" pitchFamily="18" charset="0"/>
              </a:rPr>
              <a:t>In Microsoft Power BI, what is the function of a calculated column?</a:t>
            </a:r>
          </a:p>
          <a:p>
            <a:pPr marL="685800" lvl="2" indent="0">
              <a:buNone/>
            </a:pPr>
            <a:r>
              <a:rPr lang="en-US" dirty="0">
                <a:solidFill>
                  <a:srgbClr val="333333"/>
                </a:solidFill>
                <a:effectLst/>
                <a:latin typeface="Arial" panose="020B0604020202020204" pitchFamily="34" charset="0"/>
                <a:ea typeface="Times New Roman" panose="02020603050405020304" pitchFamily="18" charset="0"/>
              </a:rPr>
              <a:t>A.	It visualizes data in various formats such as charts and graphs.</a:t>
            </a:r>
          </a:p>
          <a:p>
            <a:pPr marL="685800" lvl="2" indent="0">
              <a:buNone/>
            </a:pPr>
            <a:r>
              <a:rPr lang="en-US" dirty="0">
                <a:solidFill>
                  <a:srgbClr val="333333"/>
                </a:solidFill>
                <a:effectLst/>
                <a:latin typeface="Arial" panose="020B0604020202020204" pitchFamily="34" charset="0"/>
                <a:ea typeface="Times New Roman" panose="02020603050405020304" pitchFamily="18" charset="0"/>
              </a:rPr>
              <a:t>B.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It performs calculations on data using a DAX formula</a:t>
            </a:r>
            <a:r>
              <a:rPr lang="en-US" dirty="0">
                <a:solidFill>
                  <a:srgbClr val="333333"/>
                </a:solidFill>
                <a:effectLst/>
                <a:latin typeface="Arial" panose="020B0604020202020204" pitchFamily="34" charset="0"/>
                <a:ea typeface="Times New Roman" panose="02020603050405020304" pitchFamily="18" charset="0"/>
              </a:rPr>
              <a:t>.</a:t>
            </a:r>
          </a:p>
          <a:p>
            <a:pPr marL="685800" lvl="2" indent="0">
              <a:buNone/>
            </a:pPr>
            <a:r>
              <a:rPr lang="en-US" dirty="0">
                <a:solidFill>
                  <a:srgbClr val="333333"/>
                </a:solidFill>
                <a:effectLst/>
                <a:latin typeface="Arial" panose="020B0604020202020204" pitchFamily="34" charset="0"/>
                <a:ea typeface="Times New Roman" panose="02020603050405020304" pitchFamily="18" charset="0"/>
              </a:rPr>
              <a:t>C.	It sorts and filters data based on user-defined criteria.</a:t>
            </a:r>
          </a:p>
        </p:txBody>
      </p:sp>
      <p:grpSp>
        <p:nvGrpSpPr>
          <p:cNvPr id="5" name="Group 4">
            <a:extLst>
              <a:ext uri="{FF2B5EF4-FFF2-40B4-BE49-F238E27FC236}">
                <a16:creationId xmlns:a16="http://schemas.microsoft.com/office/drawing/2014/main" id="{F4896920-C818-C6F8-226A-42D466F079AD}"/>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6D34D359-5753-EA15-DC19-171779CBD280}"/>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16C19956-977C-686A-11BE-CA187A0E3D6D}"/>
                </a:ext>
              </a:extLst>
            </p:cNvPr>
            <p:cNvSpPr txBox="1"/>
            <p:nvPr/>
          </p:nvSpPr>
          <p:spPr>
            <a:xfrm>
              <a:off x="10263906" y="923563"/>
              <a:ext cx="199736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F0000"/>
                  </a:solidFill>
                  <a:effectLst/>
                  <a:uLnTx/>
                  <a:uFillTx/>
                  <a:latin typeface="Arial Black" panose="020B0A04020102020204" pitchFamily="34" charset="0"/>
                  <a:ea typeface="+mn-ea"/>
                  <a:cs typeface="Times New Roman" panose="02020603050405020304" pitchFamily="18" charset="0"/>
                </a:rPr>
                <a:t>Exercise Questions</a:t>
              </a:r>
              <a:endParaRPr kumimoji="0" lang="ar-EG" altLang="en-US" sz="1200" b="1" i="0" u="none" strike="noStrike" kern="1200" cap="none" spc="0" normalizeH="0" baseline="0" noProof="0" dirty="0">
                <a:ln>
                  <a:noFill/>
                </a:ln>
                <a:solidFill>
                  <a:srgbClr val="FF0000"/>
                </a:solidFill>
                <a:effectLst/>
                <a:uLnTx/>
                <a:uFillTx/>
                <a:latin typeface="Arial Black" panose="020B0A04020102020204" pitchFamily="34" charset="0"/>
                <a:ea typeface="+mn-ea"/>
                <a:cs typeface="Arial" panose="020B0604020202020204" pitchFamily="34" charset="0"/>
              </a:endParaRPr>
            </a:p>
          </p:txBody>
        </p:sp>
      </p:grpSp>
      <p:pic>
        <p:nvPicPr>
          <p:cNvPr id="8" name="Picture 7">
            <a:extLst>
              <a:ext uri="{FF2B5EF4-FFF2-40B4-BE49-F238E27FC236}">
                <a16:creationId xmlns:a16="http://schemas.microsoft.com/office/drawing/2014/main" id="{FEA84C49-779B-DB88-BE0C-9488A08418F6}"/>
              </a:ext>
            </a:extLst>
          </p:cNvPr>
          <p:cNvPicPr>
            <a:picLocks noChangeAspect="1"/>
          </p:cNvPicPr>
          <p:nvPr/>
        </p:nvPicPr>
        <p:blipFill>
          <a:blip r:embed="rId3"/>
          <a:stretch>
            <a:fillRect/>
          </a:stretch>
        </p:blipFill>
        <p:spPr>
          <a:xfrm>
            <a:off x="890278" y="3728053"/>
            <a:ext cx="10855415" cy="569119"/>
          </a:xfrm>
          <a:prstGeom prst="rect">
            <a:avLst/>
          </a:prstGeom>
        </p:spPr>
      </p:pic>
    </p:spTree>
    <p:extLst>
      <p:ext uri="{BB962C8B-B14F-4D97-AF65-F5344CB8AC3E}">
        <p14:creationId xmlns:p14="http://schemas.microsoft.com/office/powerpoint/2010/main" val="182831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61CAE4-B86A-EFFB-0AD9-3204EC75C590}"/>
              </a:ext>
            </a:extLst>
          </p:cNvPr>
          <p:cNvPicPr>
            <a:picLocks noChangeAspect="1"/>
          </p:cNvPicPr>
          <p:nvPr/>
        </p:nvPicPr>
        <p:blipFill>
          <a:blip r:embed="rId2"/>
          <a:stretch>
            <a:fillRect/>
          </a:stretch>
        </p:blipFill>
        <p:spPr>
          <a:xfrm>
            <a:off x="1172181" y="667657"/>
            <a:ext cx="9356867" cy="4110252"/>
          </a:xfrm>
          <a:prstGeom prst="rect">
            <a:avLst/>
          </a:prstGeom>
        </p:spPr>
      </p:pic>
      <p:sp>
        <p:nvSpPr>
          <p:cNvPr id="8" name="Freeform: Shape 7">
            <a:extLst>
              <a:ext uri="{FF2B5EF4-FFF2-40B4-BE49-F238E27FC236}">
                <a16:creationId xmlns:a16="http://schemas.microsoft.com/office/drawing/2014/main" id="{1A853A6C-E11C-EBCB-7864-066CCA1819C1}"/>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Calculated Column Review</a:t>
            </a:r>
            <a:endParaRPr lang="en-US" dirty="0"/>
          </a:p>
        </p:txBody>
      </p:sp>
      <p:pic>
        <p:nvPicPr>
          <p:cNvPr id="9" name="Picture 8">
            <a:extLst>
              <a:ext uri="{FF2B5EF4-FFF2-40B4-BE49-F238E27FC236}">
                <a16:creationId xmlns:a16="http://schemas.microsoft.com/office/drawing/2014/main" id="{297BA0FD-9456-F7EF-4D7C-FD1F307752F5}"/>
              </a:ext>
            </a:extLst>
          </p:cNvPr>
          <p:cNvPicPr>
            <a:picLocks noChangeAspect="1"/>
          </p:cNvPicPr>
          <p:nvPr/>
        </p:nvPicPr>
        <p:blipFill>
          <a:blip r:embed="rId3"/>
          <a:stretch>
            <a:fillRect/>
          </a:stretch>
        </p:blipFill>
        <p:spPr>
          <a:xfrm>
            <a:off x="9843247" y="667657"/>
            <a:ext cx="1706656" cy="1674656"/>
          </a:xfrm>
          <a:prstGeom prst="rect">
            <a:avLst/>
          </a:prstGeom>
        </p:spPr>
      </p:pic>
    </p:spTree>
    <p:extLst>
      <p:ext uri="{BB962C8B-B14F-4D97-AF65-F5344CB8AC3E}">
        <p14:creationId xmlns:p14="http://schemas.microsoft.com/office/powerpoint/2010/main" val="387210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5BDDB-624A-CFF9-51E7-955EB140E1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98BAA7-6B5F-9438-6592-E39E674A3992}"/>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F19834CB-03A9-7320-8E53-0162111F94A8}"/>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7:</a:t>
            </a:r>
          </a:p>
          <a:p>
            <a:pPr lvl="0"/>
            <a:r>
              <a:rPr lang="en-US" altLang="en-US" b="1" dirty="0">
                <a:solidFill>
                  <a:srgbClr val="FF0000"/>
                </a:solidFill>
                <a:latin typeface="Arial Black" panose="020B0A04020102020204" pitchFamily="34" charset="0"/>
              </a:rPr>
              <a:t>Filtering Context</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221338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C9A8B5-527F-5ADC-BDFD-D270349342D8}"/>
              </a:ext>
            </a:extLst>
          </p:cNvPr>
          <p:cNvPicPr>
            <a:picLocks noChangeAspect="1"/>
          </p:cNvPicPr>
          <p:nvPr/>
        </p:nvPicPr>
        <p:blipFill>
          <a:blip r:embed="rId2"/>
          <a:stretch>
            <a:fillRect/>
          </a:stretch>
        </p:blipFill>
        <p:spPr>
          <a:xfrm>
            <a:off x="2500289" y="758488"/>
            <a:ext cx="9691711" cy="5442034"/>
          </a:xfrm>
          <a:prstGeom prst="rect">
            <a:avLst/>
          </a:prstGeom>
        </p:spPr>
      </p:pic>
      <p:sp>
        <p:nvSpPr>
          <p:cNvPr id="4" name="Rectangle 3">
            <a:extLst>
              <a:ext uri="{FF2B5EF4-FFF2-40B4-BE49-F238E27FC236}">
                <a16:creationId xmlns:a16="http://schemas.microsoft.com/office/drawing/2014/main" id="{77FD6898-E60B-7011-34E5-01D033F339AD}"/>
              </a:ext>
            </a:extLst>
          </p:cNvPr>
          <p:cNvSpPr/>
          <p:nvPr/>
        </p:nvSpPr>
        <p:spPr>
          <a:xfrm>
            <a:off x="1335724" y="1449085"/>
            <a:ext cx="6311535"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rPr>
              <a:t>Data Analysis Expression</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Freeform: Shape 1">
            <a:extLst>
              <a:ext uri="{FF2B5EF4-FFF2-40B4-BE49-F238E27FC236}">
                <a16:creationId xmlns:a16="http://schemas.microsoft.com/office/drawing/2014/main" id="{E6352291-7C91-CFC6-65C4-36E204F962CD}"/>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What is DAX ?</a:t>
            </a:r>
            <a:endParaRPr lang="en-US" sz="1600" dirty="0"/>
          </a:p>
        </p:txBody>
      </p:sp>
    </p:spTree>
    <p:extLst>
      <p:ext uri="{BB962C8B-B14F-4D97-AF65-F5344CB8AC3E}">
        <p14:creationId xmlns:p14="http://schemas.microsoft.com/office/powerpoint/2010/main" val="212403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21A8F-6214-2BCB-E76C-E575710125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EA7AF4-EB07-4466-2B7A-7CCF290D2D6F}"/>
              </a:ext>
            </a:extLst>
          </p:cNvPr>
          <p:cNvPicPr>
            <a:picLocks noChangeAspect="1"/>
          </p:cNvPicPr>
          <p:nvPr/>
        </p:nvPicPr>
        <p:blipFill>
          <a:blip r:embed="rId2"/>
          <a:stretch>
            <a:fillRect/>
          </a:stretch>
        </p:blipFill>
        <p:spPr>
          <a:xfrm>
            <a:off x="8791895" y="3948544"/>
            <a:ext cx="2827126" cy="1852511"/>
          </a:xfrm>
          <a:prstGeom prst="rect">
            <a:avLst/>
          </a:prstGeom>
        </p:spPr>
      </p:pic>
      <p:sp>
        <p:nvSpPr>
          <p:cNvPr id="4" name="Title 1">
            <a:extLst>
              <a:ext uri="{FF2B5EF4-FFF2-40B4-BE49-F238E27FC236}">
                <a16:creationId xmlns:a16="http://schemas.microsoft.com/office/drawing/2014/main" id="{1AD7A799-13B9-EC9E-BCCE-34F7EEBC1BC0}"/>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Scenario</a:t>
            </a:r>
            <a:endParaRPr kumimoji="0" lang="ar-EG"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D118B0D8-A47E-0479-65C1-3EAA39CE173E}"/>
              </a:ext>
            </a:extLst>
          </p:cNvPr>
          <p:cNvSpPr txBox="1"/>
          <p:nvPr/>
        </p:nvSpPr>
        <p:spPr>
          <a:xfrm>
            <a:off x="518332" y="1300462"/>
            <a:ext cx="10427574" cy="3046988"/>
          </a:xfrm>
          <a:prstGeom prst="rect">
            <a:avLst/>
          </a:prstGeom>
          <a:noFill/>
        </p:spPr>
        <p:txBody>
          <a:bodyPr wrap="square">
            <a:spAutoFit/>
          </a:bodyPr>
          <a:lstStyle/>
          <a:p>
            <a:pPr lvl="0"/>
            <a:r>
              <a:rPr lang="en-US" sz="3600" dirty="0"/>
              <a:t>We want to review some of the filtering context like:</a:t>
            </a:r>
          </a:p>
          <a:p>
            <a:pPr marL="1028700" lvl="1" indent="-571500">
              <a:buFont typeface="Arial" panose="020B0604020202020204" pitchFamily="34" charset="0"/>
              <a:buChar char="•"/>
            </a:pPr>
            <a:r>
              <a:rPr lang="en-US" sz="3600" dirty="0"/>
              <a:t>Filters on All Pages.</a:t>
            </a:r>
          </a:p>
          <a:p>
            <a:pPr marL="1028700" lvl="1" indent="-571500">
              <a:buFont typeface="Arial" panose="020B0604020202020204" pitchFamily="34" charset="0"/>
              <a:buChar char="•"/>
            </a:pPr>
            <a:r>
              <a:rPr lang="en-US" sz="3600" dirty="0"/>
              <a:t>Filters on this Page.</a:t>
            </a:r>
          </a:p>
          <a:p>
            <a:pPr marL="1028700" lvl="1" indent="-571500">
              <a:buFont typeface="Arial" panose="020B0604020202020204" pitchFamily="34" charset="0"/>
              <a:buChar char="•"/>
            </a:pPr>
            <a:r>
              <a:rPr lang="en-US" sz="3600" dirty="0"/>
              <a:t>Filters on a Visual. </a:t>
            </a:r>
          </a:p>
          <a:p>
            <a:pPr lvl="0"/>
            <a:endParaRPr lang="en-US" sz="4800" dirty="0"/>
          </a:p>
        </p:txBody>
      </p:sp>
    </p:spTree>
    <p:extLst>
      <p:ext uri="{BB962C8B-B14F-4D97-AF65-F5344CB8AC3E}">
        <p14:creationId xmlns:p14="http://schemas.microsoft.com/office/powerpoint/2010/main" val="119040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B75F9-45F2-A0B2-5D6F-C5904CD1CAE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F99FC2-86AA-4D93-4649-62E42E055C74}"/>
              </a:ext>
            </a:extLst>
          </p:cNvPr>
          <p:cNvPicPr>
            <a:picLocks noChangeAspect="1"/>
          </p:cNvPicPr>
          <p:nvPr/>
        </p:nvPicPr>
        <p:blipFill>
          <a:blip r:embed="rId2"/>
          <a:stretch>
            <a:fillRect/>
          </a:stretch>
        </p:blipFill>
        <p:spPr>
          <a:xfrm>
            <a:off x="9204849" y="4199267"/>
            <a:ext cx="2827126" cy="1852511"/>
          </a:xfrm>
          <a:prstGeom prst="rect">
            <a:avLst/>
          </a:prstGeom>
        </p:spPr>
      </p:pic>
      <p:sp>
        <p:nvSpPr>
          <p:cNvPr id="4" name="Title 1">
            <a:extLst>
              <a:ext uri="{FF2B5EF4-FFF2-40B4-BE49-F238E27FC236}">
                <a16:creationId xmlns:a16="http://schemas.microsoft.com/office/drawing/2014/main" id="{0A152F89-8BC7-03EF-249D-7C5C03337469}"/>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Steps:</a:t>
            </a:r>
            <a:endParaRPr kumimoji="0" lang="ar-EG"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D0C94237-7295-78A1-1F2D-27BAEAD3E193}"/>
              </a:ext>
            </a:extLst>
          </p:cNvPr>
          <p:cNvSpPr txBox="1"/>
          <p:nvPr/>
        </p:nvSpPr>
        <p:spPr>
          <a:xfrm>
            <a:off x="867094" y="1260763"/>
            <a:ext cx="10604470" cy="4832092"/>
          </a:xfrm>
          <a:prstGeom prst="rect">
            <a:avLst/>
          </a:prstGeom>
          <a:noFill/>
        </p:spPr>
        <p:txBody>
          <a:bodyPr wrap="square">
            <a:spAutoFit/>
          </a:bodyPr>
          <a:lstStyle/>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1: Review the Data Model.</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2: Review the Calculated field.</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3: Create 3 tables in Report View.</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4: Filters on All Pages.</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5: Filters on This Page.</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6: Filters on a Visual.</a:t>
            </a:r>
          </a:p>
        </p:txBody>
      </p:sp>
    </p:spTree>
    <p:extLst>
      <p:ext uri="{BB962C8B-B14F-4D97-AF65-F5344CB8AC3E}">
        <p14:creationId xmlns:p14="http://schemas.microsoft.com/office/powerpoint/2010/main" val="16649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fade">
                                      <p:cBhvr>
                                        <p:cTn id="4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D42B8-AFEF-4413-6C5B-F4C8E1984445}"/>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327CCD7A-DBAB-70D8-4B33-0CB2BAF36F7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70C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FB20D55F-CB04-D7D8-8FFE-E60F8D8E1AE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4BCC8F0F-87FC-57D2-6E98-835A23F53179}"/>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B0226E8-B88B-A341-E42A-C47DBE35AFBD}"/>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C9339008-88B5-1D2B-8F8B-2CA508CDB4CE}"/>
              </a:ext>
            </a:extLst>
          </p:cNvPr>
          <p:cNvSpPr txBox="1"/>
          <p:nvPr/>
        </p:nvSpPr>
        <p:spPr>
          <a:xfrm>
            <a:off x="0" y="2673467"/>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6</a:t>
            </a:r>
          </a:p>
        </p:txBody>
      </p:sp>
      <p:sp>
        <p:nvSpPr>
          <p:cNvPr id="9" name="TextBox 8">
            <a:extLst>
              <a:ext uri="{FF2B5EF4-FFF2-40B4-BE49-F238E27FC236}">
                <a16:creationId xmlns:a16="http://schemas.microsoft.com/office/drawing/2014/main" id="{1C31BDBA-5EAC-EA9F-F890-4929C8C7B2AC}"/>
              </a:ext>
            </a:extLst>
          </p:cNvPr>
          <p:cNvSpPr txBox="1"/>
          <p:nvPr/>
        </p:nvSpPr>
        <p:spPr>
          <a:xfrm rot="60000">
            <a:off x="331079" y="2842745"/>
            <a:ext cx="7794851"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Introduction to calculated tables </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187082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4054E-11EE-A325-543B-1E5FC8FBE12E}"/>
              </a:ext>
            </a:extLst>
          </p:cNvPr>
          <p:cNvPicPr>
            <a:picLocks noChangeAspect="1"/>
          </p:cNvPicPr>
          <p:nvPr/>
        </p:nvPicPr>
        <p:blipFill>
          <a:blip r:embed="rId2"/>
          <a:stretch>
            <a:fillRect/>
          </a:stretch>
        </p:blipFill>
        <p:spPr>
          <a:xfrm>
            <a:off x="1379101" y="931622"/>
            <a:ext cx="9432334" cy="4531220"/>
          </a:xfrm>
          <a:prstGeom prst="rect">
            <a:avLst/>
          </a:prstGeom>
        </p:spPr>
      </p:pic>
      <p:sp>
        <p:nvSpPr>
          <p:cNvPr id="4" name="Freeform: Shape 3">
            <a:extLst>
              <a:ext uri="{FF2B5EF4-FFF2-40B4-BE49-F238E27FC236}">
                <a16:creationId xmlns:a16="http://schemas.microsoft.com/office/drawing/2014/main" id="{0923925F-21B4-75C1-4D57-498E7E1DA63C}"/>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Calculated Tables</a:t>
            </a:r>
            <a:endParaRPr lang="en-US" dirty="0"/>
          </a:p>
        </p:txBody>
      </p:sp>
    </p:spTree>
    <p:extLst>
      <p:ext uri="{BB962C8B-B14F-4D97-AF65-F5344CB8AC3E}">
        <p14:creationId xmlns:p14="http://schemas.microsoft.com/office/powerpoint/2010/main" val="239370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F0839-4BA9-1E9F-6744-7A5D1AF1B507}"/>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C1316F1D-463B-25FB-AB5A-E1B14B1952AE}"/>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Cloning a Tables</a:t>
            </a:r>
            <a:endParaRPr lang="en-US" dirty="0"/>
          </a:p>
        </p:txBody>
      </p:sp>
      <p:pic>
        <p:nvPicPr>
          <p:cNvPr id="5" name="Picture 4">
            <a:extLst>
              <a:ext uri="{FF2B5EF4-FFF2-40B4-BE49-F238E27FC236}">
                <a16:creationId xmlns:a16="http://schemas.microsoft.com/office/drawing/2014/main" id="{8E4D3F24-29B4-C0A5-7673-80088396CACB}"/>
              </a:ext>
            </a:extLst>
          </p:cNvPr>
          <p:cNvPicPr>
            <a:picLocks noChangeAspect="1"/>
          </p:cNvPicPr>
          <p:nvPr/>
        </p:nvPicPr>
        <p:blipFill>
          <a:blip r:embed="rId2"/>
          <a:stretch>
            <a:fillRect/>
          </a:stretch>
        </p:blipFill>
        <p:spPr>
          <a:xfrm>
            <a:off x="2262756" y="637785"/>
            <a:ext cx="9888330" cy="5582429"/>
          </a:xfrm>
          <a:prstGeom prst="rect">
            <a:avLst/>
          </a:prstGeom>
        </p:spPr>
      </p:pic>
    </p:spTree>
    <p:extLst>
      <p:ext uri="{BB962C8B-B14F-4D97-AF65-F5344CB8AC3E}">
        <p14:creationId xmlns:p14="http://schemas.microsoft.com/office/powerpoint/2010/main" val="69013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9B279-2A27-110A-37DF-713A38DBBC4A}"/>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6082ABD6-35F9-3562-362E-D7CA5BBC1479}"/>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Cloning a Tables</a:t>
            </a:r>
            <a:endParaRPr lang="en-US" dirty="0"/>
          </a:p>
        </p:txBody>
      </p:sp>
      <p:pic>
        <p:nvPicPr>
          <p:cNvPr id="3" name="Picture 2">
            <a:extLst>
              <a:ext uri="{FF2B5EF4-FFF2-40B4-BE49-F238E27FC236}">
                <a16:creationId xmlns:a16="http://schemas.microsoft.com/office/drawing/2014/main" id="{E8D8E008-C20F-A38A-7812-9A4FC0F9FD6D}"/>
              </a:ext>
            </a:extLst>
          </p:cNvPr>
          <p:cNvPicPr>
            <a:picLocks noChangeAspect="1"/>
          </p:cNvPicPr>
          <p:nvPr/>
        </p:nvPicPr>
        <p:blipFill>
          <a:blip r:embed="rId2"/>
          <a:stretch>
            <a:fillRect/>
          </a:stretch>
        </p:blipFill>
        <p:spPr>
          <a:xfrm>
            <a:off x="3400049" y="1919077"/>
            <a:ext cx="5391902" cy="3019846"/>
          </a:xfrm>
          <a:prstGeom prst="rect">
            <a:avLst/>
          </a:prstGeom>
        </p:spPr>
      </p:pic>
    </p:spTree>
    <p:extLst>
      <p:ext uri="{BB962C8B-B14F-4D97-AF65-F5344CB8AC3E}">
        <p14:creationId xmlns:p14="http://schemas.microsoft.com/office/powerpoint/2010/main" val="49300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9FD24-D6EA-20F3-8632-DB43406E07F4}"/>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B4DDA9B8-27AD-439A-677E-6A449202D420}"/>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Cloning a Tables</a:t>
            </a:r>
            <a:endParaRPr lang="en-US" dirty="0"/>
          </a:p>
        </p:txBody>
      </p:sp>
      <p:pic>
        <p:nvPicPr>
          <p:cNvPr id="5" name="Picture 4">
            <a:extLst>
              <a:ext uri="{FF2B5EF4-FFF2-40B4-BE49-F238E27FC236}">
                <a16:creationId xmlns:a16="http://schemas.microsoft.com/office/drawing/2014/main" id="{A2580E72-4C09-F206-7A08-607FB6A83800}"/>
              </a:ext>
            </a:extLst>
          </p:cNvPr>
          <p:cNvPicPr>
            <a:picLocks noChangeAspect="1"/>
          </p:cNvPicPr>
          <p:nvPr/>
        </p:nvPicPr>
        <p:blipFill>
          <a:blip r:embed="rId2"/>
          <a:stretch>
            <a:fillRect/>
          </a:stretch>
        </p:blipFill>
        <p:spPr>
          <a:xfrm>
            <a:off x="1331748" y="1481226"/>
            <a:ext cx="9192868" cy="1050959"/>
          </a:xfrm>
          <a:prstGeom prst="rect">
            <a:avLst/>
          </a:prstGeom>
        </p:spPr>
      </p:pic>
      <p:pic>
        <p:nvPicPr>
          <p:cNvPr id="7" name="Picture 6">
            <a:extLst>
              <a:ext uri="{FF2B5EF4-FFF2-40B4-BE49-F238E27FC236}">
                <a16:creationId xmlns:a16="http://schemas.microsoft.com/office/drawing/2014/main" id="{BE8AD852-0738-1A64-860F-A2605360F310}"/>
              </a:ext>
            </a:extLst>
          </p:cNvPr>
          <p:cNvPicPr>
            <a:picLocks noChangeAspect="1"/>
          </p:cNvPicPr>
          <p:nvPr/>
        </p:nvPicPr>
        <p:blipFill>
          <a:blip r:embed="rId3"/>
          <a:stretch>
            <a:fillRect/>
          </a:stretch>
        </p:blipFill>
        <p:spPr>
          <a:xfrm>
            <a:off x="3223274" y="3859543"/>
            <a:ext cx="5516466" cy="932545"/>
          </a:xfrm>
          <a:prstGeom prst="rect">
            <a:avLst/>
          </a:prstGeom>
        </p:spPr>
      </p:pic>
    </p:spTree>
    <p:extLst>
      <p:ext uri="{BB962C8B-B14F-4D97-AF65-F5344CB8AC3E}">
        <p14:creationId xmlns:p14="http://schemas.microsoft.com/office/powerpoint/2010/main" val="138523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F0A58-119F-7D9E-C55F-3C3508AE999B}"/>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490DEC50-C64C-CB1F-DB97-FF67E14004E1}"/>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Calculated Tables</a:t>
            </a:r>
            <a:endParaRPr lang="en-US" dirty="0"/>
          </a:p>
        </p:txBody>
      </p:sp>
      <p:pic>
        <p:nvPicPr>
          <p:cNvPr id="3" name="Picture 2">
            <a:extLst>
              <a:ext uri="{FF2B5EF4-FFF2-40B4-BE49-F238E27FC236}">
                <a16:creationId xmlns:a16="http://schemas.microsoft.com/office/drawing/2014/main" id="{344257AE-9657-2722-AA61-B4746CEE12AD}"/>
              </a:ext>
            </a:extLst>
          </p:cNvPr>
          <p:cNvPicPr>
            <a:picLocks noChangeAspect="1"/>
          </p:cNvPicPr>
          <p:nvPr/>
        </p:nvPicPr>
        <p:blipFill>
          <a:blip r:embed="rId2"/>
          <a:stretch>
            <a:fillRect/>
          </a:stretch>
        </p:blipFill>
        <p:spPr>
          <a:xfrm>
            <a:off x="3113845" y="1528147"/>
            <a:ext cx="5687219" cy="2610214"/>
          </a:xfrm>
          <a:prstGeom prst="rect">
            <a:avLst/>
          </a:prstGeom>
        </p:spPr>
      </p:pic>
      <p:grpSp>
        <p:nvGrpSpPr>
          <p:cNvPr id="10" name="Group 9">
            <a:extLst>
              <a:ext uri="{FF2B5EF4-FFF2-40B4-BE49-F238E27FC236}">
                <a16:creationId xmlns:a16="http://schemas.microsoft.com/office/drawing/2014/main" id="{D5C7A7A0-3948-6A9A-532F-3EF24E384C5F}"/>
              </a:ext>
            </a:extLst>
          </p:cNvPr>
          <p:cNvGrpSpPr/>
          <p:nvPr/>
        </p:nvGrpSpPr>
        <p:grpSpPr>
          <a:xfrm>
            <a:off x="969823" y="5112327"/>
            <a:ext cx="7287295" cy="914400"/>
            <a:chOff x="969823" y="5112327"/>
            <a:chExt cx="7287295" cy="914400"/>
          </a:xfrm>
        </p:grpSpPr>
        <p:sp>
          <p:nvSpPr>
            <p:cNvPr id="6" name="Rectangle 5">
              <a:extLst>
                <a:ext uri="{FF2B5EF4-FFF2-40B4-BE49-F238E27FC236}">
                  <a16:creationId xmlns:a16="http://schemas.microsoft.com/office/drawing/2014/main" id="{FB3D71DF-2E87-B174-1ED7-DC3FBB57707F}"/>
                </a:ext>
              </a:extLst>
            </p:cNvPr>
            <p:cNvSpPr/>
            <p:nvPr/>
          </p:nvSpPr>
          <p:spPr>
            <a:xfrm>
              <a:off x="1080859" y="5329853"/>
              <a:ext cx="7176259"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Combine data from different Data sources</a:t>
              </a:r>
            </a:p>
          </p:txBody>
        </p:sp>
        <p:cxnSp>
          <p:nvCxnSpPr>
            <p:cNvPr id="9" name="Straight Connector 8">
              <a:extLst>
                <a:ext uri="{FF2B5EF4-FFF2-40B4-BE49-F238E27FC236}">
                  <a16:creationId xmlns:a16="http://schemas.microsoft.com/office/drawing/2014/main" id="{4F60C863-1F7B-2DDC-61F6-23A64B1DA8BD}"/>
                </a:ext>
              </a:extLst>
            </p:cNvPr>
            <p:cNvCxnSpPr/>
            <p:nvPr/>
          </p:nvCxnSpPr>
          <p:spPr>
            <a:xfrm>
              <a:off x="969823" y="5112327"/>
              <a:ext cx="0" cy="914400"/>
            </a:xfrm>
            <a:prstGeom prst="line">
              <a:avLst/>
            </a:prstGeom>
            <a:ln w="57150">
              <a:solidFill>
                <a:srgbClr val="EE275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9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94C98-2388-A6CD-8EE3-25428CEF8379}"/>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577D6A0E-CE0C-A544-2E4A-8306D97A0B1E}"/>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                          </a:t>
            </a:r>
            <a:r>
              <a:rPr lang="en-US" sz="4800" dirty="0"/>
              <a:t>Calculated Tables</a:t>
            </a:r>
            <a:endParaRPr lang="en-US" dirty="0"/>
          </a:p>
        </p:txBody>
      </p:sp>
      <p:grpSp>
        <p:nvGrpSpPr>
          <p:cNvPr id="10" name="Group 9">
            <a:extLst>
              <a:ext uri="{FF2B5EF4-FFF2-40B4-BE49-F238E27FC236}">
                <a16:creationId xmlns:a16="http://schemas.microsoft.com/office/drawing/2014/main" id="{A2C641CA-B473-43EF-D5B8-E2528B8EA947}"/>
              </a:ext>
            </a:extLst>
          </p:cNvPr>
          <p:cNvGrpSpPr/>
          <p:nvPr/>
        </p:nvGrpSpPr>
        <p:grpSpPr>
          <a:xfrm>
            <a:off x="969823" y="5112327"/>
            <a:ext cx="5323563" cy="914400"/>
            <a:chOff x="969823" y="5112327"/>
            <a:chExt cx="5323563" cy="914400"/>
          </a:xfrm>
        </p:grpSpPr>
        <p:sp>
          <p:nvSpPr>
            <p:cNvPr id="6" name="Rectangle 5">
              <a:extLst>
                <a:ext uri="{FF2B5EF4-FFF2-40B4-BE49-F238E27FC236}">
                  <a16:creationId xmlns:a16="http://schemas.microsoft.com/office/drawing/2014/main" id="{79B0E8FF-1304-1823-3D88-1224271EFBDE}"/>
                </a:ext>
              </a:extLst>
            </p:cNvPr>
            <p:cNvSpPr/>
            <p:nvPr/>
          </p:nvSpPr>
          <p:spPr>
            <a:xfrm>
              <a:off x="1272075" y="5277139"/>
              <a:ext cx="5021311"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Normalize Dimensional Table</a:t>
              </a:r>
            </a:p>
          </p:txBody>
        </p:sp>
        <p:cxnSp>
          <p:nvCxnSpPr>
            <p:cNvPr id="9" name="Straight Connector 8">
              <a:extLst>
                <a:ext uri="{FF2B5EF4-FFF2-40B4-BE49-F238E27FC236}">
                  <a16:creationId xmlns:a16="http://schemas.microsoft.com/office/drawing/2014/main" id="{B1DB8873-539D-B2CC-6622-5BFE9536B06E}"/>
                </a:ext>
              </a:extLst>
            </p:cNvPr>
            <p:cNvCxnSpPr/>
            <p:nvPr/>
          </p:nvCxnSpPr>
          <p:spPr>
            <a:xfrm>
              <a:off x="969823" y="5112327"/>
              <a:ext cx="0" cy="914400"/>
            </a:xfrm>
            <a:prstGeom prst="line">
              <a:avLst/>
            </a:prstGeom>
            <a:ln w="57150">
              <a:solidFill>
                <a:srgbClr val="EE275D"/>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733F792D-1C78-D911-38D7-A0E816F246D1}"/>
              </a:ext>
            </a:extLst>
          </p:cNvPr>
          <p:cNvPicPr>
            <a:picLocks noChangeAspect="1"/>
          </p:cNvPicPr>
          <p:nvPr/>
        </p:nvPicPr>
        <p:blipFill>
          <a:blip r:embed="rId2"/>
          <a:stretch>
            <a:fillRect/>
          </a:stretch>
        </p:blipFill>
        <p:spPr>
          <a:xfrm>
            <a:off x="1623388" y="1909550"/>
            <a:ext cx="8945223" cy="3038899"/>
          </a:xfrm>
          <a:prstGeom prst="rect">
            <a:avLst/>
          </a:prstGeom>
        </p:spPr>
      </p:pic>
    </p:spTree>
    <p:extLst>
      <p:ext uri="{BB962C8B-B14F-4D97-AF65-F5344CB8AC3E}">
        <p14:creationId xmlns:p14="http://schemas.microsoft.com/office/powerpoint/2010/main" val="269608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E112-D4A7-ABB8-B362-14E740FB168E}"/>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7389E728-E62A-733F-DBB2-C50FC9AEB010}"/>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Real-World applications of calculated table</a:t>
            </a:r>
            <a:endParaRPr lang="en-US" sz="1600" dirty="0"/>
          </a:p>
        </p:txBody>
      </p:sp>
      <p:grpSp>
        <p:nvGrpSpPr>
          <p:cNvPr id="10" name="Group 9">
            <a:extLst>
              <a:ext uri="{FF2B5EF4-FFF2-40B4-BE49-F238E27FC236}">
                <a16:creationId xmlns:a16="http://schemas.microsoft.com/office/drawing/2014/main" id="{7789FE03-3728-9796-B0C5-3AF328066D6B}"/>
              </a:ext>
            </a:extLst>
          </p:cNvPr>
          <p:cNvGrpSpPr/>
          <p:nvPr/>
        </p:nvGrpSpPr>
        <p:grpSpPr>
          <a:xfrm>
            <a:off x="969823" y="5112327"/>
            <a:ext cx="3732939" cy="914400"/>
            <a:chOff x="969823" y="5112327"/>
            <a:chExt cx="3732939" cy="914400"/>
          </a:xfrm>
        </p:grpSpPr>
        <p:sp>
          <p:nvSpPr>
            <p:cNvPr id="6" name="Rectangle 5">
              <a:extLst>
                <a:ext uri="{FF2B5EF4-FFF2-40B4-BE49-F238E27FC236}">
                  <a16:creationId xmlns:a16="http://schemas.microsoft.com/office/drawing/2014/main" id="{B2BE7CA9-FEFB-9786-4616-B33601E6F8B6}"/>
                </a:ext>
              </a:extLst>
            </p:cNvPr>
            <p:cNvSpPr/>
            <p:nvPr/>
          </p:nvSpPr>
          <p:spPr>
            <a:xfrm>
              <a:off x="1144737" y="5277139"/>
              <a:ext cx="3558025"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Profitability Analysis</a:t>
              </a:r>
            </a:p>
          </p:txBody>
        </p:sp>
        <p:cxnSp>
          <p:nvCxnSpPr>
            <p:cNvPr id="9" name="Straight Connector 8">
              <a:extLst>
                <a:ext uri="{FF2B5EF4-FFF2-40B4-BE49-F238E27FC236}">
                  <a16:creationId xmlns:a16="http://schemas.microsoft.com/office/drawing/2014/main" id="{60CA9C03-4071-C51A-822D-39A3FD0B8262}"/>
                </a:ext>
              </a:extLst>
            </p:cNvPr>
            <p:cNvCxnSpPr/>
            <p:nvPr/>
          </p:nvCxnSpPr>
          <p:spPr>
            <a:xfrm>
              <a:off x="969823" y="5112327"/>
              <a:ext cx="0" cy="914400"/>
            </a:xfrm>
            <a:prstGeom prst="line">
              <a:avLst/>
            </a:prstGeom>
            <a:ln w="57150">
              <a:solidFill>
                <a:srgbClr val="EE275D"/>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C5D76EB7-75CA-6DE7-E328-5B32C8C8F886}"/>
              </a:ext>
            </a:extLst>
          </p:cNvPr>
          <p:cNvSpPr txBox="1"/>
          <p:nvPr/>
        </p:nvSpPr>
        <p:spPr>
          <a:xfrm>
            <a:off x="1690254" y="1425889"/>
            <a:ext cx="9130145" cy="3108543"/>
          </a:xfrm>
          <a:prstGeom prst="rect">
            <a:avLst/>
          </a:prstGeom>
          <a:noFill/>
        </p:spPr>
        <p:txBody>
          <a:bodyPr wrap="square">
            <a:spAutoFit/>
          </a:bodyPr>
          <a:lstStyle/>
          <a:p>
            <a:pPr marL="457200" indent="-457200">
              <a:buFont typeface="Arial" panose="020B0604020202020204" pitchFamily="34" charset="0"/>
              <a:buChar char="•"/>
            </a:pPr>
            <a:r>
              <a:rPr lang="en-US" sz="2800" dirty="0">
                <a:effectLst/>
                <a:latin typeface="Verdana" panose="020B0604030504040204" pitchFamily="34" charset="0"/>
                <a:ea typeface="Calibri" panose="020F0502020204030204" pitchFamily="34" charset="0"/>
                <a:cs typeface="Arial" panose="020B0604020202020204" pitchFamily="34" charset="0"/>
              </a:rPr>
              <a:t>By creating a calculated table for profitability analysis, you can draw insights into gross margins, net profits, and profit margins. </a:t>
            </a:r>
          </a:p>
          <a:p>
            <a:endParaRPr lang="en-US" sz="2800" dirty="0">
              <a:effectLst/>
              <a:latin typeface="Verdana" panose="020B0604030504040204" pitchFamily="34" charset="0"/>
              <a:ea typeface="Calibri" panose="020F0502020204030204" pitchFamily="34" charset="0"/>
              <a:cs typeface="Arial" panose="020B0604020202020204" pitchFamily="34" charset="0"/>
            </a:endParaRPr>
          </a:p>
          <a:p>
            <a:pPr marL="457200" indent="-457200">
              <a:buFont typeface="Arial" panose="020B0604020202020204" pitchFamily="34" charset="0"/>
              <a:buChar char="•"/>
            </a:pPr>
            <a:r>
              <a:rPr lang="en-US" sz="2800" dirty="0">
                <a:effectLst/>
                <a:latin typeface="Verdana" panose="020B0604030504040204" pitchFamily="34" charset="0"/>
                <a:ea typeface="Calibri" panose="020F0502020204030204" pitchFamily="34" charset="0"/>
                <a:cs typeface="Arial" panose="020B0604020202020204" pitchFamily="34" charset="0"/>
              </a:rPr>
              <a:t>This helps organizations identify their most profitable products, categories, services, and customer segments</a:t>
            </a:r>
            <a:endParaRPr lang="en-US" sz="2800" dirty="0"/>
          </a:p>
        </p:txBody>
      </p:sp>
    </p:spTree>
    <p:extLst>
      <p:ext uri="{BB962C8B-B14F-4D97-AF65-F5344CB8AC3E}">
        <p14:creationId xmlns:p14="http://schemas.microsoft.com/office/powerpoint/2010/main" val="404874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5F3CE9-8D51-2042-0796-EA99CDE25B55}"/>
              </a:ext>
            </a:extLst>
          </p:cNvPr>
          <p:cNvPicPr>
            <a:picLocks noChangeAspect="1"/>
          </p:cNvPicPr>
          <p:nvPr/>
        </p:nvPicPr>
        <p:blipFill>
          <a:blip r:embed="rId2"/>
          <a:stretch>
            <a:fillRect/>
          </a:stretch>
        </p:blipFill>
        <p:spPr>
          <a:xfrm>
            <a:off x="0" y="-1"/>
            <a:ext cx="12192000" cy="758489"/>
          </a:xfrm>
          <a:prstGeom prst="rect">
            <a:avLst/>
          </a:prstGeom>
        </p:spPr>
      </p:pic>
      <p:grpSp>
        <p:nvGrpSpPr>
          <p:cNvPr id="4" name="Group 3">
            <a:extLst>
              <a:ext uri="{FF2B5EF4-FFF2-40B4-BE49-F238E27FC236}">
                <a16:creationId xmlns:a16="http://schemas.microsoft.com/office/drawing/2014/main" id="{99DBDCD3-5E5B-A34E-8953-D1C0EA7911A4}"/>
              </a:ext>
            </a:extLst>
          </p:cNvPr>
          <p:cNvGrpSpPr/>
          <p:nvPr/>
        </p:nvGrpSpPr>
        <p:grpSpPr>
          <a:xfrm>
            <a:off x="1596572" y="758488"/>
            <a:ext cx="7616439" cy="4574785"/>
            <a:chOff x="1596572" y="758488"/>
            <a:chExt cx="7616439" cy="4574785"/>
          </a:xfrm>
        </p:grpSpPr>
        <p:pic>
          <p:nvPicPr>
            <p:cNvPr id="5" name="Picture 4">
              <a:extLst>
                <a:ext uri="{FF2B5EF4-FFF2-40B4-BE49-F238E27FC236}">
                  <a16:creationId xmlns:a16="http://schemas.microsoft.com/office/drawing/2014/main" id="{B36F9FCE-DD05-DA35-F4B1-D568595CD432}"/>
                </a:ext>
              </a:extLst>
            </p:cNvPr>
            <p:cNvPicPr>
              <a:picLocks noChangeAspect="1"/>
            </p:cNvPicPr>
            <p:nvPr/>
          </p:nvPicPr>
          <p:blipFill>
            <a:blip r:embed="rId3"/>
            <a:stretch>
              <a:fillRect/>
            </a:stretch>
          </p:blipFill>
          <p:spPr>
            <a:xfrm>
              <a:off x="1596572" y="769982"/>
              <a:ext cx="7605485" cy="4563291"/>
            </a:xfrm>
            <a:prstGeom prst="rect">
              <a:avLst/>
            </a:prstGeom>
          </p:spPr>
        </p:pic>
        <p:sp>
          <p:nvSpPr>
            <p:cNvPr id="3" name="Rectangle 2">
              <a:extLst>
                <a:ext uri="{FF2B5EF4-FFF2-40B4-BE49-F238E27FC236}">
                  <a16:creationId xmlns:a16="http://schemas.microsoft.com/office/drawing/2014/main" id="{75E3380A-AF88-FB03-7133-7F94FF28CF5F}"/>
                </a:ext>
              </a:extLst>
            </p:cNvPr>
            <p:cNvSpPr/>
            <p:nvPr/>
          </p:nvSpPr>
          <p:spPr>
            <a:xfrm>
              <a:off x="1630392" y="758488"/>
              <a:ext cx="7582619" cy="613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reeform: Shape 5">
            <a:extLst>
              <a:ext uri="{FF2B5EF4-FFF2-40B4-BE49-F238E27FC236}">
                <a16:creationId xmlns:a16="http://schemas.microsoft.com/office/drawing/2014/main" id="{E0148CE9-EB67-1A44-3AA6-871CE74ECAEE}"/>
              </a:ext>
            </a:extLst>
          </p:cNvPr>
          <p:cNvSpPr/>
          <p:nvPr/>
        </p:nvSpPr>
        <p:spPr>
          <a:xfrm>
            <a:off x="0" y="11494"/>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What is DAX ?</a:t>
            </a:r>
            <a:endParaRPr lang="en-US" sz="1600" dirty="0"/>
          </a:p>
        </p:txBody>
      </p:sp>
    </p:spTree>
    <p:extLst>
      <p:ext uri="{BB962C8B-B14F-4D97-AF65-F5344CB8AC3E}">
        <p14:creationId xmlns:p14="http://schemas.microsoft.com/office/powerpoint/2010/main" val="222037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C57A5-F59E-974F-FA09-531F2CF7AC95}"/>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A8DEC328-773F-45D4-819B-BDE2E4927B91}"/>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Real-World applications of calculated table</a:t>
            </a:r>
            <a:endParaRPr lang="en-US" sz="1600" dirty="0"/>
          </a:p>
        </p:txBody>
      </p:sp>
      <p:grpSp>
        <p:nvGrpSpPr>
          <p:cNvPr id="10" name="Group 9">
            <a:extLst>
              <a:ext uri="{FF2B5EF4-FFF2-40B4-BE49-F238E27FC236}">
                <a16:creationId xmlns:a16="http://schemas.microsoft.com/office/drawing/2014/main" id="{A6CE36A1-F768-DBF0-3AE4-9B082E6AF1BC}"/>
              </a:ext>
            </a:extLst>
          </p:cNvPr>
          <p:cNvGrpSpPr/>
          <p:nvPr/>
        </p:nvGrpSpPr>
        <p:grpSpPr>
          <a:xfrm>
            <a:off x="969823" y="5112327"/>
            <a:ext cx="4392351" cy="914400"/>
            <a:chOff x="969823" y="5112327"/>
            <a:chExt cx="4392351" cy="914400"/>
          </a:xfrm>
        </p:grpSpPr>
        <p:sp>
          <p:nvSpPr>
            <p:cNvPr id="6" name="Rectangle 5">
              <a:extLst>
                <a:ext uri="{FF2B5EF4-FFF2-40B4-BE49-F238E27FC236}">
                  <a16:creationId xmlns:a16="http://schemas.microsoft.com/office/drawing/2014/main" id="{D930FA36-22FA-63D1-5B1A-5F5C6C0A6744}"/>
                </a:ext>
              </a:extLst>
            </p:cNvPr>
            <p:cNvSpPr/>
            <p:nvPr/>
          </p:nvSpPr>
          <p:spPr>
            <a:xfrm>
              <a:off x="1144737" y="5277139"/>
              <a:ext cx="4217437"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Customer Segmentation</a:t>
              </a:r>
            </a:p>
          </p:txBody>
        </p:sp>
        <p:cxnSp>
          <p:nvCxnSpPr>
            <p:cNvPr id="9" name="Straight Connector 8">
              <a:extLst>
                <a:ext uri="{FF2B5EF4-FFF2-40B4-BE49-F238E27FC236}">
                  <a16:creationId xmlns:a16="http://schemas.microsoft.com/office/drawing/2014/main" id="{0AC362E4-3D6C-CB90-A7DF-0633395F5E8D}"/>
                </a:ext>
              </a:extLst>
            </p:cNvPr>
            <p:cNvCxnSpPr/>
            <p:nvPr/>
          </p:nvCxnSpPr>
          <p:spPr>
            <a:xfrm>
              <a:off x="969823" y="5112327"/>
              <a:ext cx="0" cy="914400"/>
            </a:xfrm>
            <a:prstGeom prst="line">
              <a:avLst/>
            </a:prstGeom>
            <a:ln w="57150">
              <a:solidFill>
                <a:srgbClr val="EE275D"/>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B452AF7F-63D5-3BAC-B6DC-726AF1418AD4}"/>
              </a:ext>
            </a:extLst>
          </p:cNvPr>
          <p:cNvSpPr txBox="1"/>
          <p:nvPr/>
        </p:nvSpPr>
        <p:spPr>
          <a:xfrm>
            <a:off x="1226127" y="874055"/>
            <a:ext cx="9739746" cy="4031873"/>
          </a:xfrm>
          <a:prstGeom prst="rect">
            <a:avLst/>
          </a:prstGeom>
          <a:noFill/>
        </p:spPr>
        <p:txBody>
          <a:bodyPr wrap="square">
            <a:spAutoFit/>
          </a:bodyPr>
          <a:lstStyle/>
          <a:p>
            <a:pPr marL="457200" lvl="0" indent="-457200">
              <a:buFont typeface="Arial" panose="020B0604020202020204" pitchFamily="34" charset="0"/>
              <a:buChar char="•"/>
            </a:pPr>
            <a:r>
              <a:rPr lang="en-US" sz="3200" dirty="0"/>
              <a:t>Understanding customer behavior is crucial for marketing efforts. </a:t>
            </a:r>
          </a:p>
          <a:p>
            <a:pPr lvl="0"/>
            <a:endParaRPr lang="en-US" sz="3200" dirty="0"/>
          </a:p>
          <a:p>
            <a:pPr marL="457200" lvl="0" indent="-457200">
              <a:buFont typeface="Arial" panose="020B0604020202020204" pitchFamily="34" charset="0"/>
              <a:buChar char="•"/>
            </a:pPr>
            <a:r>
              <a:rPr lang="en-US" sz="3200" dirty="0"/>
              <a:t>You can create a calculated table with DAX to facilitate customer segmentation based on transaction history. </a:t>
            </a:r>
          </a:p>
          <a:p>
            <a:pPr lvl="0"/>
            <a:endParaRPr lang="en-US" sz="3200" dirty="0"/>
          </a:p>
          <a:p>
            <a:pPr marL="457200" lvl="0" indent="-457200">
              <a:buFont typeface="Arial" panose="020B0604020202020204" pitchFamily="34" charset="0"/>
              <a:buChar char="•"/>
            </a:pPr>
            <a:r>
              <a:rPr lang="en-US" sz="3200" dirty="0"/>
              <a:t>This helps businesses to tailor their marketing strategies for each customer segment.</a:t>
            </a:r>
          </a:p>
        </p:txBody>
      </p:sp>
    </p:spTree>
    <p:extLst>
      <p:ext uri="{BB962C8B-B14F-4D97-AF65-F5344CB8AC3E}">
        <p14:creationId xmlns:p14="http://schemas.microsoft.com/office/powerpoint/2010/main" val="227769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62842-0472-562B-515D-36309546C9EA}"/>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F4A56328-C91D-D1BA-D296-0DE5B91AA406}"/>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Real-World applications of calculated table</a:t>
            </a:r>
            <a:endParaRPr lang="en-US" sz="1600" dirty="0"/>
          </a:p>
        </p:txBody>
      </p:sp>
      <p:grpSp>
        <p:nvGrpSpPr>
          <p:cNvPr id="10" name="Group 9">
            <a:extLst>
              <a:ext uri="{FF2B5EF4-FFF2-40B4-BE49-F238E27FC236}">
                <a16:creationId xmlns:a16="http://schemas.microsoft.com/office/drawing/2014/main" id="{9D4514B2-51E7-DC04-DAF4-AE985155FCFB}"/>
              </a:ext>
            </a:extLst>
          </p:cNvPr>
          <p:cNvGrpSpPr/>
          <p:nvPr/>
        </p:nvGrpSpPr>
        <p:grpSpPr>
          <a:xfrm>
            <a:off x="969823" y="5112327"/>
            <a:ext cx="3732939" cy="914400"/>
            <a:chOff x="969823" y="5112327"/>
            <a:chExt cx="3732939" cy="914400"/>
          </a:xfrm>
        </p:grpSpPr>
        <p:sp>
          <p:nvSpPr>
            <p:cNvPr id="6" name="Rectangle 5">
              <a:extLst>
                <a:ext uri="{FF2B5EF4-FFF2-40B4-BE49-F238E27FC236}">
                  <a16:creationId xmlns:a16="http://schemas.microsoft.com/office/drawing/2014/main" id="{8E5F98EF-27CA-3651-4DDA-09AE925EB675}"/>
                </a:ext>
              </a:extLst>
            </p:cNvPr>
            <p:cNvSpPr/>
            <p:nvPr/>
          </p:nvSpPr>
          <p:spPr>
            <a:xfrm>
              <a:off x="1144737" y="5277139"/>
              <a:ext cx="3558025"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Profitability Analysis</a:t>
              </a:r>
            </a:p>
          </p:txBody>
        </p:sp>
        <p:cxnSp>
          <p:nvCxnSpPr>
            <p:cNvPr id="9" name="Straight Connector 8">
              <a:extLst>
                <a:ext uri="{FF2B5EF4-FFF2-40B4-BE49-F238E27FC236}">
                  <a16:creationId xmlns:a16="http://schemas.microsoft.com/office/drawing/2014/main" id="{FCD6D95E-F281-DB8A-C437-172124F07056}"/>
                </a:ext>
              </a:extLst>
            </p:cNvPr>
            <p:cNvCxnSpPr/>
            <p:nvPr/>
          </p:nvCxnSpPr>
          <p:spPr>
            <a:xfrm>
              <a:off x="969823" y="5112327"/>
              <a:ext cx="0" cy="914400"/>
            </a:xfrm>
            <a:prstGeom prst="line">
              <a:avLst/>
            </a:prstGeom>
            <a:ln w="57150">
              <a:solidFill>
                <a:srgbClr val="EE275D"/>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4D332BC-3CDE-DB30-ADF0-BAA329EEB37C}"/>
              </a:ext>
            </a:extLst>
          </p:cNvPr>
          <p:cNvSpPr txBox="1"/>
          <p:nvPr/>
        </p:nvSpPr>
        <p:spPr>
          <a:xfrm>
            <a:off x="1690254" y="1425889"/>
            <a:ext cx="9130145" cy="3108543"/>
          </a:xfrm>
          <a:prstGeom prst="rect">
            <a:avLst/>
          </a:prstGeom>
          <a:noFill/>
        </p:spPr>
        <p:txBody>
          <a:bodyPr wrap="square">
            <a:spAutoFit/>
          </a:bodyPr>
          <a:lstStyle/>
          <a:p>
            <a:pPr marL="457200" indent="-457200">
              <a:buFont typeface="Arial" panose="020B0604020202020204" pitchFamily="34" charset="0"/>
              <a:buChar char="•"/>
            </a:pPr>
            <a:r>
              <a:rPr lang="en-US" sz="2800" dirty="0">
                <a:effectLst/>
                <a:latin typeface="Verdana" panose="020B0604030504040204" pitchFamily="34" charset="0"/>
                <a:ea typeface="Calibri" panose="020F0502020204030204" pitchFamily="34" charset="0"/>
                <a:cs typeface="Arial" panose="020B0604020202020204" pitchFamily="34" charset="0"/>
              </a:rPr>
              <a:t>By creating a calculated table for profitability analysis, you can draw insights into gross margins, net profits, and profit margins. </a:t>
            </a:r>
          </a:p>
          <a:p>
            <a:endParaRPr lang="en-US" sz="2800" dirty="0">
              <a:effectLst/>
              <a:latin typeface="Verdana" panose="020B0604030504040204" pitchFamily="34" charset="0"/>
              <a:ea typeface="Calibri" panose="020F0502020204030204" pitchFamily="34" charset="0"/>
              <a:cs typeface="Arial" panose="020B0604020202020204" pitchFamily="34" charset="0"/>
            </a:endParaRPr>
          </a:p>
          <a:p>
            <a:pPr marL="457200" indent="-457200">
              <a:buFont typeface="Arial" panose="020B0604020202020204" pitchFamily="34" charset="0"/>
              <a:buChar char="•"/>
            </a:pPr>
            <a:r>
              <a:rPr lang="en-US" sz="2800" dirty="0">
                <a:effectLst/>
                <a:latin typeface="Verdana" panose="020B0604030504040204" pitchFamily="34" charset="0"/>
                <a:ea typeface="Calibri" panose="020F0502020204030204" pitchFamily="34" charset="0"/>
                <a:cs typeface="Arial" panose="020B0604020202020204" pitchFamily="34" charset="0"/>
              </a:rPr>
              <a:t>This helps organizations identify their most profitable products, categories, services, and customer segments</a:t>
            </a:r>
            <a:endParaRPr lang="en-US" sz="2800" dirty="0"/>
          </a:p>
        </p:txBody>
      </p:sp>
    </p:spTree>
    <p:extLst>
      <p:ext uri="{BB962C8B-B14F-4D97-AF65-F5344CB8AC3E}">
        <p14:creationId xmlns:p14="http://schemas.microsoft.com/office/powerpoint/2010/main" val="112092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2DA4-6ECF-F891-6910-8ABA14EF31B7}"/>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87B06BED-FD32-4C91-857A-EB6D40F21E9B}"/>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Real-World applications of calculated table</a:t>
            </a:r>
            <a:endParaRPr lang="en-US" sz="1600" dirty="0"/>
          </a:p>
        </p:txBody>
      </p:sp>
      <p:grpSp>
        <p:nvGrpSpPr>
          <p:cNvPr id="10" name="Group 9">
            <a:extLst>
              <a:ext uri="{FF2B5EF4-FFF2-40B4-BE49-F238E27FC236}">
                <a16:creationId xmlns:a16="http://schemas.microsoft.com/office/drawing/2014/main" id="{AB597605-B0E1-7DF9-8D29-7EC38559BDD9}"/>
              </a:ext>
            </a:extLst>
          </p:cNvPr>
          <p:cNvGrpSpPr/>
          <p:nvPr/>
        </p:nvGrpSpPr>
        <p:grpSpPr>
          <a:xfrm>
            <a:off x="969823" y="5112327"/>
            <a:ext cx="4640239" cy="914400"/>
            <a:chOff x="969823" y="5112327"/>
            <a:chExt cx="4640239" cy="914400"/>
          </a:xfrm>
        </p:grpSpPr>
        <p:sp>
          <p:nvSpPr>
            <p:cNvPr id="6" name="Rectangle 5">
              <a:extLst>
                <a:ext uri="{FF2B5EF4-FFF2-40B4-BE49-F238E27FC236}">
                  <a16:creationId xmlns:a16="http://schemas.microsoft.com/office/drawing/2014/main" id="{0D0C67B4-2BA8-A4D5-4B62-EE5D84A9A14F}"/>
                </a:ext>
              </a:extLst>
            </p:cNvPr>
            <p:cNvSpPr/>
            <p:nvPr/>
          </p:nvSpPr>
          <p:spPr>
            <a:xfrm>
              <a:off x="1144737" y="5277139"/>
              <a:ext cx="4465325"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Time Intelligence Analysis</a:t>
              </a:r>
            </a:p>
          </p:txBody>
        </p:sp>
        <p:cxnSp>
          <p:nvCxnSpPr>
            <p:cNvPr id="9" name="Straight Connector 8">
              <a:extLst>
                <a:ext uri="{FF2B5EF4-FFF2-40B4-BE49-F238E27FC236}">
                  <a16:creationId xmlns:a16="http://schemas.microsoft.com/office/drawing/2014/main" id="{E432661B-6CFD-7F75-A2D9-9E25F1CBAF3C}"/>
                </a:ext>
              </a:extLst>
            </p:cNvPr>
            <p:cNvCxnSpPr/>
            <p:nvPr/>
          </p:nvCxnSpPr>
          <p:spPr>
            <a:xfrm>
              <a:off x="969823" y="5112327"/>
              <a:ext cx="0" cy="914400"/>
            </a:xfrm>
            <a:prstGeom prst="line">
              <a:avLst/>
            </a:prstGeom>
            <a:ln w="57150">
              <a:solidFill>
                <a:srgbClr val="EE275D"/>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0A6DC6B-B64A-85D2-F3D7-F08E868058E5}"/>
              </a:ext>
            </a:extLst>
          </p:cNvPr>
          <p:cNvSpPr txBox="1"/>
          <p:nvPr/>
        </p:nvSpPr>
        <p:spPr>
          <a:xfrm>
            <a:off x="1364673" y="772677"/>
            <a:ext cx="9982200" cy="4339650"/>
          </a:xfrm>
          <a:prstGeom prst="rect">
            <a:avLst/>
          </a:prstGeom>
          <a:noFill/>
        </p:spPr>
        <p:txBody>
          <a:bodyPr wrap="square">
            <a:spAutoFit/>
          </a:bodyPr>
          <a:lstStyle/>
          <a:p>
            <a:pPr marL="285750" indent="-285750">
              <a:buFont typeface="Arial" panose="020B0604020202020204" pitchFamily="34" charset="0"/>
              <a:buChar char="•"/>
            </a:pPr>
            <a:r>
              <a:rPr lang="en-US" sz="2400" dirty="0"/>
              <a:t>A date table is one of the most common tables that can be created using various methods in Power BI. </a:t>
            </a:r>
          </a:p>
          <a:p>
            <a:endParaRPr lang="en-US" sz="2400" dirty="0"/>
          </a:p>
          <a:p>
            <a:pPr marL="285750" indent="-285750">
              <a:buFont typeface="Arial" panose="020B0604020202020204" pitchFamily="34" charset="0"/>
              <a:buChar char="•"/>
            </a:pPr>
            <a:r>
              <a:rPr lang="en-US" sz="2400" dirty="0"/>
              <a:t>One method of creating a date table is using the DAX function </a:t>
            </a:r>
            <a:r>
              <a:rPr lang="en-US" sz="2400" b="1" dirty="0"/>
              <a:t>CALENDER</a:t>
            </a:r>
            <a:r>
              <a:rPr lang="en-US" sz="2400" dirty="0"/>
              <a:t>. </a:t>
            </a:r>
          </a:p>
          <a:p>
            <a:endParaRPr lang="en-US" sz="2400" dirty="0"/>
          </a:p>
          <a:p>
            <a:pPr marL="285750" indent="-285750">
              <a:buFont typeface="Arial" panose="020B0604020202020204" pitchFamily="34" charset="0"/>
              <a:buChar char="•"/>
            </a:pPr>
            <a:r>
              <a:rPr lang="en-US" sz="2400" dirty="0"/>
              <a:t>For example, a company can record several date columns in their dataset, like order date or shipping date. </a:t>
            </a:r>
          </a:p>
          <a:p>
            <a:endParaRPr lang="en-US" sz="2400" dirty="0"/>
          </a:p>
          <a:p>
            <a:pPr marL="285750" indent="-285750">
              <a:buFont typeface="Arial" panose="020B0604020202020204" pitchFamily="34" charset="0"/>
              <a:buChar char="•"/>
            </a:pPr>
            <a:r>
              <a:rPr lang="en-US" sz="2400" dirty="0"/>
              <a:t>The calculated table can then analyze the data using time intelligence built-in DAX functions like </a:t>
            </a:r>
            <a:r>
              <a:rPr lang="en-US" sz="2400" b="1" dirty="0"/>
              <a:t>TOTALYTD</a:t>
            </a:r>
            <a:r>
              <a:rPr lang="en-US" sz="2400" dirty="0"/>
              <a:t>, </a:t>
            </a:r>
            <a:r>
              <a:rPr lang="en-US" sz="2400" b="1" dirty="0"/>
              <a:t>year-to-date</a:t>
            </a:r>
            <a:r>
              <a:rPr lang="en-US" sz="2400" dirty="0"/>
              <a:t>, </a:t>
            </a:r>
            <a:r>
              <a:rPr lang="en-US" sz="2400" b="1" dirty="0"/>
              <a:t>month-to-date</a:t>
            </a:r>
            <a:r>
              <a:rPr lang="en-US" sz="2400" dirty="0"/>
              <a:t>, and so on.</a:t>
            </a:r>
          </a:p>
          <a:p>
            <a:pPr marL="457200" indent="-457200">
              <a:buFont typeface="Arial" panose="020B0604020202020204" pitchFamily="34" charset="0"/>
              <a:buChar char="•"/>
            </a:pPr>
            <a:endParaRPr lang="en-US" sz="3600" dirty="0"/>
          </a:p>
        </p:txBody>
      </p:sp>
    </p:spTree>
    <p:extLst>
      <p:ext uri="{BB962C8B-B14F-4D97-AF65-F5344CB8AC3E}">
        <p14:creationId xmlns:p14="http://schemas.microsoft.com/office/powerpoint/2010/main" val="291349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88E8C-DFD9-C035-7967-0A210A556DDF}"/>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E4257253-1B7E-6ED4-2C43-D83DACD866F2}"/>
              </a:ext>
            </a:extLst>
          </p:cNvPr>
          <p:cNvSpPr/>
          <p:nvPr/>
        </p:nvSpPr>
        <p:spPr>
          <a:xfrm>
            <a:off x="0" y="0"/>
            <a:ext cx="12192000" cy="667657"/>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Real-World applications of calculated table</a:t>
            </a:r>
            <a:endParaRPr lang="en-US" sz="1600" dirty="0"/>
          </a:p>
        </p:txBody>
      </p:sp>
      <p:grpSp>
        <p:nvGrpSpPr>
          <p:cNvPr id="10" name="Group 9">
            <a:extLst>
              <a:ext uri="{FF2B5EF4-FFF2-40B4-BE49-F238E27FC236}">
                <a16:creationId xmlns:a16="http://schemas.microsoft.com/office/drawing/2014/main" id="{CE8EAD1F-8504-2BE3-0975-DA2AF329EECF}"/>
              </a:ext>
            </a:extLst>
          </p:cNvPr>
          <p:cNvGrpSpPr/>
          <p:nvPr/>
        </p:nvGrpSpPr>
        <p:grpSpPr>
          <a:xfrm>
            <a:off x="969823" y="5112327"/>
            <a:ext cx="4772070" cy="914400"/>
            <a:chOff x="969823" y="5112327"/>
            <a:chExt cx="4772070" cy="914400"/>
          </a:xfrm>
        </p:grpSpPr>
        <p:sp>
          <p:nvSpPr>
            <p:cNvPr id="6" name="Rectangle 5">
              <a:extLst>
                <a:ext uri="{FF2B5EF4-FFF2-40B4-BE49-F238E27FC236}">
                  <a16:creationId xmlns:a16="http://schemas.microsoft.com/office/drawing/2014/main" id="{9DAC86FE-23BA-79F1-8D75-3C8BB342CF37}"/>
                </a:ext>
              </a:extLst>
            </p:cNvPr>
            <p:cNvSpPr/>
            <p:nvPr/>
          </p:nvSpPr>
          <p:spPr>
            <a:xfrm>
              <a:off x="1144737" y="5277139"/>
              <a:ext cx="4597156"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Budgeting and Forecasting</a:t>
              </a:r>
            </a:p>
          </p:txBody>
        </p:sp>
        <p:cxnSp>
          <p:nvCxnSpPr>
            <p:cNvPr id="9" name="Straight Connector 8">
              <a:extLst>
                <a:ext uri="{FF2B5EF4-FFF2-40B4-BE49-F238E27FC236}">
                  <a16:creationId xmlns:a16="http://schemas.microsoft.com/office/drawing/2014/main" id="{E9801B9F-7769-E966-D125-9BDA76ACAB82}"/>
                </a:ext>
              </a:extLst>
            </p:cNvPr>
            <p:cNvCxnSpPr/>
            <p:nvPr/>
          </p:nvCxnSpPr>
          <p:spPr>
            <a:xfrm>
              <a:off x="969823" y="5112327"/>
              <a:ext cx="0" cy="914400"/>
            </a:xfrm>
            <a:prstGeom prst="line">
              <a:avLst/>
            </a:prstGeom>
            <a:ln w="57150">
              <a:solidFill>
                <a:srgbClr val="EE275D"/>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1D0C91D-5084-F348-9ACD-FEB81FD58408}"/>
              </a:ext>
            </a:extLst>
          </p:cNvPr>
          <p:cNvSpPr txBox="1"/>
          <p:nvPr/>
        </p:nvSpPr>
        <p:spPr>
          <a:xfrm>
            <a:off x="1350818" y="1286409"/>
            <a:ext cx="9982200" cy="2062103"/>
          </a:xfrm>
          <a:prstGeom prst="rect">
            <a:avLst/>
          </a:prstGeom>
          <a:noFill/>
        </p:spPr>
        <p:txBody>
          <a:bodyPr wrap="square">
            <a:spAutoFit/>
          </a:bodyPr>
          <a:lstStyle/>
          <a:p>
            <a:r>
              <a:rPr lang="en-US" sz="3200" dirty="0"/>
              <a:t>By defining a calculated table in DAX for budget allocation and integrating it with historical data, you can perform variance analysis and make data-driven forecasts for future periods.</a:t>
            </a:r>
          </a:p>
        </p:txBody>
      </p:sp>
    </p:spTree>
    <p:extLst>
      <p:ext uri="{BB962C8B-B14F-4D97-AF65-F5344CB8AC3E}">
        <p14:creationId xmlns:p14="http://schemas.microsoft.com/office/powerpoint/2010/main" val="162520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DB01-B09C-183B-4715-B73A04CF67C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46ABA34-7E9C-8873-CEA2-A3002345D048}"/>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A5A8AB1F-D1D4-73EB-F4A4-C97C71439A5D}"/>
              </a:ext>
            </a:extLst>
          </p:cNvPr>
          <p:cNvSpPr txBox="1"/>
          <p:nvPr/>
        </p:nvSpPr>
        <p:spPr>
          <a:xfrm>
            <a:off x="629712" y="1166728"/>
            <a:ext cx="11326761" cy="362015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solidFill>
                  <a:srgbClr val="333333"/>
                </a:solidFill>
                <a:effectLst/>
                <a:latin typeface="Arial" panose="020B0604020202020204" pitchFamily="34" charset="0"/>
                <a:ea typeface="Times New Roman" panose="02020603050405020304" pitchFamily="18" charset="0"/>
              </a:rPr>
              <a:t>Which of the following statements regarding calculated tables in Power BI and DAX are true? Select all that apply.</a:t>
            </a:r>
          </a:p>
          <a:p>
            <a:pPr marL="0" marR="0">
              <a:spcBef>
                <a:spcPts val="0"/>
              </a:spcBef>
              <a:spcAft>
                <a:spcPts val="0"/>
              </a:spcAft>
            </a:pPr>
            <a:endParaRPr lang="en-US" dirty="0">
              <a:solidFill>
                <a:srgbClr val="333333"/>
              </a:solidFill>
              <a:effectLst/>
              <a:latin typeface="Arial" panose="020B0604020202020204" pitchFamily="34" charset="0"/>
              <a:ea typeface="Times New Roman" panose="02020603050405020304" pitchFamily="18" charset="0"/>
            </a:endParaRPr>
          </a:p>
          <a:p>
            <a:pPr marL="1028700" lvl="2"/>
            <a:r>
              <a:rPr lang="en-US" dirty="0">
                <a:solidFill>
                  <a:srgbClr val="333333"/>
                </a:solidFill>
                <a:effectLst/>
                <a:latin typeface="Arial" panose="020B0604020202020204" pitchFamily="34" charset="0"/>
                <a:ea typeface="Times New Roman" panose="02020603050405020304" pitchFamily="18" charset="0"/>
              </a:rPr>
              <a:t>	Calculated tables can only be created from a single data source.</a:t>
            </a:r>
          </a:p>
          <a:p>
            <a:pPr marL="1028700" lvl="2"/>
            <a:r>
              <a:rPr lang="en-US" dirty="0">
                <a:solidFill>
                  <a:srgbClr val="333333"/>
                </a:solidFill>
                <a:effectLst/>
                <a:latin typeface="Arial" panose="020B0604020202020204" pitchFamily="34" charset="0"/>
                <a:ea typeface="Times New Roman" panose="02020603050405020304" pitchFamily="18" charset="0"/>
              </a:rPr>
              <a:t>	Calculated tables are created within Power BI using DAX expressions.</a:t>
            </a:r>
          </a:p>
          <a:p>
            <a:pPr marL="1028700" lvl="2"/>
            <a:r>
              <a:rPr lang="en-US" dirty="0">
                <a:solidFill>
                  <a:srgbClr val="333333"/>
                </a:solidFill>
                <a:effectLst/>
                <a:latin typeface="Arial" panose="020B0604020202020204" pitchFamily="34" charset="0"/>
                <a:ea typeface="Times New Roman" panose="02020603050405020304" pitchFamily="18" charset="0"/>
              </a:rPr>
              <a:t>	Calculated tables combine data from different sources to facilitate deeper data analysis.</a:t>
            </a:r>
          </a:p>
          <a:p>
            <a:pPr marL="1028700" lvl="2"/>
            <a:r>
              <a:rPr lang="en-US" dirty="0">
                <a:solidFill>
                  <a:srgbClr val="333333"/>
                </a:solidFill>
                <a:effectLst/>
                <a:latin typeface="Arial" panose="020B0604020202020204" pitchFamily="34" charset="0"/>
                <a:ea typeface="Times New Roman" panose="02020603050405020304" pitchFamily="18" charset="0"/>
              </a:rPr>
              <a:t>	Changes to the original data source will always be reflected in the cloned calculated tables.</a:t>
            </a:r>
          </a:p>
        </p:txBody>
      </p:sp>
    </p:spTree>
    <p:extLst>
      <p:ext uri="{BB962C8B-B14F-4D97-AF65-F5344CB8AC3E}">
        <p14:creationId xmlns:p14="http://schemas.microsoft.com/office/powerpoint/2010/main" val="267090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B611D-85DF-7304-7EE0-6EC240C7B0E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6A13CEA-BC30-7064-95D9-5390C3F9B71E}"/>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9C88ECB4-9287-C4E7-D947-D41E89B3FA87}"/>
              </a:ext>
            </a:extLst>
          </p:cNvPr>
          <p:cNvSpPr txBox="1"/>
          <p:nvPr/>
        </p:nvSpPr>
        <p:spPr>
          <a:xfrm>
            <a:off x="629712" y="1166728"/>
            <a:ext cx="11326761" cy="362015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spcBef>
                <a:spcPts val="0"/>
              </a:spcBef>
              <a:spcAft>
                <a:spcPts val="0"/>
              </a:spcAft>
            </a:pPr>
            <a:r>
              <a:rPr lang="en-US" dirty="0">
                <a:solidFill>
                  <a:srgbClr val="333333"/>
                </a:solidFill>
                <a:effectLst/>
                <a:latin typeface="Arial" panose="020B0604020202020204" pitchFamily="34" charset="0"/>
                <a:ea typeface="Times New Roman" panose="02020603050405020304" pitchFamily="18" charset="0"/>
              </a:rPr>
              <a:t>Which of the following statements regarding calculated tables in Power BI and DAX are true? Select all that apply.</a:t>
            </a:r>
          </a:p>
          <a:p>
            <a:pPr marL="0" marR="0">
              <a:spcBef>
                <a:spcPts val="0"/>
              </a:spcBef>
              <a:spcAft>
                <a:spcPts val="0"/>
              </a:spcAft>
            </a:pPr>
            <a:endParaRPr lang="en-US" dirty="0">
              <a:solidFill>
                <a:srgbClr val="333333"/>
              </a:solidFill>
              <a:effectLst/>
              <a:latin typeface="Arial" panose="020B0604020202020204" pitchFamily="34" charset="0"/>
              <a:ea typeface="Times New Roman" panose="02020603050405020304" pitchFamily="18" charset="0"/>
            </a:endParaRPr>
          </a:p>
          <a:p>
            <a:pPr marL="1028700" lvl="2"/>
            <a:r>
              <a:rPr lang="en-US" dirty="0">
                <a:solidFill>
                  <a:srgbClr val="333333"/>
                </a:solidFill>
                <a:effectLst/>
                <a:latin typeface="Arial" panose="020B0604020202020204" pitchFamily="34" charset="0"/>
                <a:ea typeface="Times New Roman" panose="02020603050405020304" pitchFamily="18" charset="0"/>
              </a:rPr>
              <a:t>	Calculated tables can only be created from a single data source.</a:t>
            </a:r>
          </a:p>
          <a:p>
            <a:pPr marL="1028700" lvl="2"/>
            <a:r>
              <a:rPr lang="en-US" dirty="0">
                <a:solidFill>
                  <a:srgbClr val="333333"/>
                </a:solidFill>
                <a:effectLst/>
                <a:latin typeface="Arial" panose="020B0604020202020204" pitchFamily="34" charset="0"/>
                <a:ea typeface="Times New Roman" panose="02020603050405020304" pitchFamily="18" charset="0"/>
              </a:rPr>
              <a:t>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Calculated tables are created within Power BI using DAX expressions</a:t>
            </a:r>
            <a:r>
              <a:rPr lang="en-US" dirty="0">
                <a:solidFill>
                  <a:srgbClr val="333333"/>
                </a:solidFill>
                <a:effectLst/>
                <a:latin typeface="Arial" panose="020B0604020202020204" pitchFamily="34" charset="0"/>
                <a:ea typeface="Times New Roman" panose="02020603050405020304" pitchFamily="18" charset="0"/>
              </a:rPr>
              <a:t>.</a:t>
            </a:r>
          </a:p>
          <a:p>
            <a:pPr marL="1028700" lvl="2"/>
            <a:r>
              <a:rPr lang="en-US" dirty="0">
                <a:solidFill>
                  <a:srgbClr val="333333"/>
                </a:solidFill>
                <a:effectLst/>
                <a:latin typeface="Arial" panose="020B0604020202020204" pitchFamily="34" charset="0"/>
                <a:ea typeface="Times New Roman" panose="02020603050405020304" pitchFamily="18" charset="0"/>
              </a:rPr>
              <a:t>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Calculated tables combine data from different sources to facilitate deeper data analysis.</a:t>
            </a:r>
          </a:p>
          <a:p>
            <a:pPr marL="1028700" lvl="2"/>
            <a:r>
              <a:rPr lang="en-US" dirty="0">
                <a:solidFill>
                  <a:srgbClr val="333333"/>
                </a:solidFill>
                <a:effectLst/>
                <a:latin typeface="Arial" panose="020B0604020202020204" pitchFamily="34" charset="0"/>
                <a:ea typeface="Times New Roman" panose="02020603050405020304" pitchFamily="18" charset="0"/>
              </a:rPr>
              <a:t>	Changes to the original data source will always be reflected in the cloned calculated tables.</a:t>
            </a:r>
          </a:p>
        </p:txBody>
      </p:sp>
    </p:spTree>
    <p:extLst>
      <p:ext uri="{BB962C8B-B14F-4D97-AF65-F5344CB8AC3E}">
        <p14:creationId xmlns:p14="http://schemas.microsoft.com/office/powerpoint/2010/main" val="159307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3F994-2167-2534-08A5-EBBA7B3242F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8A54ED-0C46-7370-FB5E-D506E9764057}"/>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E95BA2BF-86FE-7CFE-87A4-A8AAF8BC7097}"/>
              </a:ext>
            </a:extLst>
          </p:cNvPr>
          <p:cNvSpPr txBox="1">
            <a:spLocks/>
          </p:cNvSpPr>
          <p:nvPr/>
        </p:nvSpPr>
        <p:spPr>
          <a:xfrm>
            <a:off x="955519" y="661529"/>
            <a:ext cx="10280962" cy="25665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8:</a:t>
            </a:r>
          </a:p>
          <a:p>
            <a:pPr lvl="0"/>
            <a:r>
              <a:rPr lang="en-US" altLang="en-US" b="1" dirty="0">
                <a:solidFill>
                  <a:srgbClr val="FF0000"/>
                </a:solidFill>
                <a:latin typeface="Arial Black" panose="020B0A04020102020204" pitchFamily="34" charset="0"/>
              </a:rPr>
              <a:t>Adding a </a:t>
            </a:r>
          </a:p>
          <a:p>
            <a:pPr lvl="0"/>
            <a:r>
              <a:rPr lang="en-US" altLang="en-US" b="1" dirty="0">
                <a:solidFill>
                  <a:srgbClr val="FF0000"/>
                </a:solidFill>
                <a:latin typeface="Arial Black" panose="020B0A04020102020204" pitchFamily="34" charset="0"/>
              </a:rPr>
              <a:t>calculated table </a:t>
            </a:r>
          </a:p>
          <a:p>
            <a:pPr lvl="0"/>
            <a:r>
              <a:rPr lang="en-US" altLang="en-US" b="1" dirty="0">
                <a:solidFill>
                  <a:srgbClr val="FF0000"/>
                </a:solidFill>
                <a:latin typeface="Arial Black" panose="020B0A04020102020204" pitchFamily="34" charset="0"/>
              </a:rPr>
              <a:t>and column</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207634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5E609-52EF-FFD2-BECB-02031A5D49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A1FEB0-C66C-4560-E2CE-5643AAD2939E}"/>
              </a:ext>
            </a:extLst>
          </p:cNvPr>
          <p:cNvPicPr>
            <a:picLocks noChangeAspect="1"/>
          </p:cNvPicPr>
          <p:nvPr/>
        </p:nvPicPr>
        <p:blipFill>
          <a:blip r:embed="rId2"/>
          <a:stretch>
            <a:fillRect/>
          </a:stretch>
        </p:blipFill>
        <p:spPr>
          <a:xfrm>
            <a:off x="8791895" y="3948544"/>
            <a:ext cx="2827126" cy="1852511"/>
          </a:xfrm>
          <a:prstGeom prst="rect">
            <a:avLst/>
          </a:prstGeom>
        </p:spPr>
      </p:pic>
      <p:sp>
        <p:nvSpPr>
          <p:cNvPr id="4" name="Title 1">
            <a:extLst>
              <a:ext uri="{FF2B5EF4-FFF2-40B4-BE49-F238E27FC236}">
                <a16:creationId xmlns:a16="http://schemas.microsoft.com/office/drawing/2014/main" id="{71AC69B0-D82B-889E-8BED-0A33AA5FB41F}"/>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Scenario</a:t>
            </a:r>
            <a:endParaRPr kumimoji="0" lang="ar-EG"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BDF5B140-1B12-A1AC-49A9-6DFE34BA63D3}"/>
              </a:ext>
            </a:extLst>
          </p:cNvPr>
          <p:cNvSpPr txBox="1"/>
          <p:nvPr/>
        </p:nvSpPr>
        <p:spPr>
          <a:xfrm>
            <a:off x="518332" y="1300462"/>
            <a:ext cx="8916613" cy="4524315"/>
          </a:xfrm>
          <a:prstGeom prst="rect">
            <a:avLst/>
          </a:prstGeom>
          <a:noFill/>
        </p:spPr>
        <p:txBody>
          <a:bodyPr wrap="square">
            <a:spAutoFit/>
          </a:bodyPr>
          <a:lstStyle/>
          <a:p>
            <a:pPr marL="342900" lvl="0" indent="-342900">
              <a:buFont typeface="Arial" panose="020B0604020202020204" pitchFamily="34" charset="0"/>
              <a:buChar char="•"/>
            </a:pPr>
            <a:r>
              <a:rPr lang="en-US" sz="2400" dirty="0"/>
              <a:t>Your company needs your help to analyze its sales data to generate insights into its sales performance. However, you must analyze the company’s data without altering the original dataset. You must also create summary tables and normalize dimension tables for analysis.</a:t>
            </a:r>
          </a:p>
          <a:p>
            <a:pPr lvl="0"/>
            <a:endParaRPr lang="en-US" sz="2400" dirty="0"/>
          </a:p>
          <a:p>
            <a:pPr marL="342900" lvl="0" indent="-342900">
              <a:buFont typeface="Arial" panose="020B0604020202020204" pitchFamily="34" charset="0"/>
              <a:buChar char="•"/>
            </a:pPr>
            <a:r>
              <a:rPr lang="en-US" sz="2400" dirty="0"/>
              <a:t>The company provides you with an Excel workbook called </a:t>
            </a:r>
            <a:r>
              <a:rPr lang="en-US" sz="2400" b="1" i="1" dirty="0"/>
              <a:t>AdventureWorksData8.xlsx</a:t>
            </a:r>
            <a:r>
              <a:rPr lang="en-US" sz="2400" dirty="0"/>
              <a:t>. You must load it to Power BI to complete your assigned task. </a:t>
            </a:r>
          </a:p>
          <a:p>
            <a:pPr lvl="0"/>
            <a:endParaRPr lang="en-US" sz="2400" dirty="0"/>
          </a:p>
          <a:p>
            <a:pPr marL="342900" lvl="0" indent="-342900">
              <a:buFont typeface="Arial" panose="020B0604020202020204" pitchFamily="34" charset="0"/>
              <a:buChar char="•"/>
            </a:pPr>
            <a:r>
              <a:rPr lang="en-US" sz="2400" dirty="0"/>
              <a:t>Be sure to evaluate the data quality and configure the model to ensure that Adventure Works can use it to make informed decisions.</a:t>
            </a:r>
          </a:p>
        </p:txBody>
      </p:sp>
    </p:spTree>
    <p:extLst>
      <p:ext uri="{BB962C8B-B14F-4D97-AF65-F5344CB8AC3E}">
        <p14:creationId xmlns:p14="http://schemas.microsoft.com/office/powerpoint/2010/main" val="41946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1B911-BE87-03F6-8D9B-0D6412E2B57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21F086-3DF5-5887-BB3E-9CAAB6137956}"/>
              </a:ext>
            </a:extLst>
          </p:cNvPr>
          <p:cNvPicPr>
            <a:picLocks noChangeAspect="1"/>
          </p:cNvPicPr>
          <p:nvPr/>
        </p:nvPicPr>
        <p:blipFill>
          <a:blip r:embed="rId2"/>
          <a:stretch>
            <a:fillRect/>
          </a:stretch>
        </p:blipFill>
        <p:spPr>
          <a:xfrm>
            <a:off x="9204849" y="4199267"/>
            <a:ext cx="2827126" cy="1852511"/>
          </a:xfrm>
          <a:prstGeom prst="rect">
            <a:avLst/>
          </a:prstGeom>
        </p:spPr>
      </p:pic>
      <p:sp>
        <p:nvSpPr>
          <p:cNvPr id="4" name="Title 1">
            <a:extLst>
              <a:ext uri="{FF2B5EF4-FFF2-40B4-BE49-F238E27FC236}">
                <a16:creationId xmlns:a16="http://schemas.microsoft.com/office/drawing/2014/main" id="{4057CC98-C867-BF03-71F6-4648E190D629}"/>
              </a:ext>
            </a:extLst>
          </p:cNvPr>
          <p:cNvSpPr txBox="1">
            <a:spLocks/>
          </p:cNvSpPr>
          <p:nvPr/>
        </p:nvSpPr>
        <p:spPr>
          <a:xfrm>
            <a:off x="955519" y="334258"/>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Steps:</a:t>
            </a:r>
            <a:endParaRPr kumimoji="0" lang="ar-EG"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C7B1D559-0A05-B0FC-8E73-4608440FC21D}"/>
              </a:ext>
            </a:extLst>
          </p:cNvPr>
          <p:cNvSpPr txBox="1"/>
          <p:nvPr/>
        </p:nvSpPr>
        <p:spPr>
          <a:xfrm>
            <a:off x="793765" y="1002764"/>
            <a:ext cx="10604470" cy="5262979"/>
          </a:xfrm>
          <a:prstGeom prst="rect">
            <a:avLst/>
          </a:prstGeom>
          <a:noFill/>
        </p:spPr>
        <p:txBody>
          <a:bodyPr wrap="square">
            <a:spAutoFit/>
          </a:bodyPr>
          <a:lstStyle/>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1: Connect to the Adventure Works Dataset.</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2: Remove all duplicate values and set the relationships .</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3: Create a calculated table.</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4: Create calculated columns.</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5: Step 5: Clone Sales Table.</a:t>
            </a:r>
          </a:p>
          <a:p>
            <a:pPr lvl="0">
              <a:defRPr/>
            </a:pPr>
            <a:endPar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endParaRPr>
          </a:p>
          <a:p>
            <a:pPr lvl="0">
              <a:defRPr/>
            </a:pPr>
            <a:r>
              <a:rPr lang="en-US" sz="2800" dirty="0">
                <a:solidFill>
                  <a:prstClr val="black"/>
                </a:solidFill>
                <a:latin typeface="Verdana" panose="020B0604030504040204" pitchFamily="34" charset="0"/>
                <a:ea typeface="Calibri" panose="020F0502020204030204" pitchFamily="34" charset="0"/>
                <a:cs typeface="Arial" panose="020B0604020202020204" pitchFamily="34" charset="0"/>
              </a:rPr>
              <a:t>Step 6: Step 6:Create Annual Sales Summary Table.</a:t>
            </a:r>
          </a:p>
        </p:txBody>
      </p:sp>
    </p:spTree>
    <p:extLst>
      <p:ext uri="{BB962C8B-B14F-4D97-AF65-F5344CB8AC3E}">
        <p14:creationId xmlns:p14="http://schemas.microsoft.com/office/powerpoint/2010/main" val="413210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fade">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nowledge Check 16">
            <a:extLst>
              <a:ext uri="{FF2B5EF4-FFF2-40B4-BE49-F238E27FC236}">
                <a16:creationId xmlns:a16="http://schemas.microsoft.com/office/drawing/2014/main" id="{14A112C5-DE2E-A5FD-A1A1-21F6C4D23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078" y="94780"/>
            <a:ext cx="4055806" cy="6058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8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379B4-39A6-F13E-0171-75915C6E0475}"/>
              </a:ext>
            </a:extLst>
          </p:cNvPr>
          <p:cNvSpPr txBox="1"/>
          <p:nvPr/>
        </p:nvSpPr>
        <p:spPr>
          <a:xfrm>
            <a:off x="1744692" y="1387365"/>
            <a:ext cx="6094562" cy="1384738"/>
          </a:xfrm>
          <a:prstGeom prst="rect">
            <a:avLst/>
          </a:prstGeom>
          <a:noFill/>
        </p:spPr>
        <p:txBody>
          <a:bodyPr wrap="square">
            <a:spAutoFit/>
          </a:bodyPr>
          <a:lstStyle/>
          <a:p>
            <a:pPr marL="342900" marR="0" lvl="0" indent="-342900" rtl="0">
              <a:lnSpc>
                <a:spcPct val="107000"/>
              </a:lnSpc>
              <a:spcBef>
                <a:spcPts val="0"/>
              </a:spcBef>
              <a:spcAft>
                <a:spcPts val="0"/>
              </a:spcAft>
              <a:buFont typeface="Symbol" panose="05050102010706020507" pitchFamily="18" charset="2"/>
              <a:buChar char=""/>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DAX is a programming language used in: </a:t>
            </a:r>
            <a:endParaRPr lang="en-US" dirty="0">
              <a:effectLst/>
              <a:latin typeface="Verdana" panose="020B060403050404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Microsoft SQL Server Analysis Services, </a:t>
            </a:r>
            <a:endParaRPr lang="en-US" dirty="0">
              <a:effectLst/>
              <a:latin typeface="Verdana" panose="020B060403050404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Power Pivot in Excel, and </a:t>
            </a:r>
            <a:endParaRPr lang="en-US" dirty="0">
              <a:effectLst/>
              <a:latin typeface="Verdana" panose="020B060403050404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Courier New" panose="02070309020205020404" pitchFamily="49" charset="0"/>
              <a:buChar char="o"/>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Power BI. </a:t>
            </a:r>
            <a:endParaRPr lang="en-US" dirty="0">
              <a:effectLst/>
              <a:latin typeface="Verdana" panose="020B060403050404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2ADE2AA-E8B4-E505-602E-31604789BD06}"/>
              </a:ext>
            </a:extLst>
          </p:cNvPr>
          <p:cNvPicPr>
            <a:picLocks noChangeAspect="1"/>
          </p:cNvPicPr>
          <p:nvPr/>
        </p:nvPicPr>
        <p:blipFill>
          <a:blip r:embed="rId2"/>
          <a:stretch>
            <a:fillRect/>
          </a:stretch>
        </p:blipFill>
        <p:spPr>
          <a:xfrm>
            <a:off x="8522309" y="4534323"/>
            <a:ext cx="3518121" cy="1109831"/>
          </a:xfrm>
          <a:prstGeom prst="rect">
            <a:avLst/>
          </a:prstGeom>
        </p:spPr>
      </p:pic>
      <p:pic>
        <p:nvPicPr>
          <p:cNvPr id="9" name="Picture 8">
            <a:extLst>
              <a:ext uri="{FF2B5EF4-FFF2-40B4-BE49-F238E27FC236}">
                <a16:creationId xmlns:a16="http://schemas.microsoft.com/office/drawing/2014/main" id="{191EB368-41EF-DB2A-1339-B3F3985155B2}"/>
              </a:ext>
            </a:extLst>
          </p:cNvPr>
          <p:cNvPicPr>
            <a:picLocks noChangeAspect="1"/>
          </p:cNvPicPr>
          <p:nvPr/>
        </p:nvPicPr>
        <p:blipFill>
          <a:blip r:embed="rId3"/>
          <a:stretch>
            <a:fillRect/>
          </a:stretch>
        </p:blipFill>
        <p:spPr>
          <a:xfrm>
            <a:off x="4927480" y="4298237"/>
            <a:ext cx="3459322" cy="1753519"/>
          </a:xfrm>
          <a:prstGeom prst="rect">
            <a:avLst/>
          </a:prstGeom>
        </p:spPr>
      </p:pic>
      <p:pic>
        <p:nvPicPr>
          <p:cNvPr id="13" name="Picture 12">
            <a:extLst>
              <a:ext uri="{FF2B5EF4-FFF2-40B4-BE49-F238E27FC236}">
                <a16:creationId xmlns:a16="http://schemas.microsoft.com/office/drawing/2014/main" id="{79CFFC77-986C-C2EB-974E-164C7B789842}"/>
              </a:ext>
            </a:extLst>
          </p:cNvPr>
          <p:cNvPicPr>
            <a:picLocks noChangeAspect="1"/>
          </p:cNvPicPr>
          <p:nvPr/>
        </p:nvPicPr>
        <p:blipFill>
          <a:blip r:embed="rId4"/>
          <a:stretch>
            <a:fillRect/>
          </a:stretch>
        </p:blipFill>
        <p:spPr>
          <a:xfrm>
            <a:off x="419271" y="4085898"/>
            <a:ext cx="4372702" cy="1753520"/>
          </a:xfrm>
          <a:prstGeom prst="rect">
            <a:avLst/>
          </a:prstGeom>
        </p:spPr>
      </p:pic>
      <p:pic>
        <p:nvPicPr>
          <p:cNvPr id="2" name="Picture 1">
            <a:extLst>
              <a:ext uri="{FF2B5EF4-FFF2-40B4-BE49-F238E27FC236}">
                <a16:creationId xmlns:a16="http://schemas.microsoft.com/office/drawing/2014/main" id="{77C8001F-3ECB-D53A-CFA7-95D0B26D3C93}"/>
              </a:ext>
            </a:extLst>
          </p:cNvPr>
          <p:cNvPicPr>
            <a:picLocks noChangeAspect="1"/>
          </p:cNvPicPr>
          <p:nvPr/>
        </p:nvPicPr>
        <p:blipFill>
          <a:blip r:embed="rId5"/>
          <a:stretch>
            <a:fillRect/>
          </a:stretch>
        </p:blipFill>
        <p:spPr>
          <a:xfrm>
            <a:off x="0" y="-1"/>
            <a:ext cx="12192000" cy="758489"/>
          </a:xfrm>
          <a:prstGeom prst="rect">
            <a:avLst/>
          </a:prstGeom>
        </p:spPr>
      </p:pic>
      <p:sp>
        <p:nvSpPr>
          <p:cNvPr id="4" name="Freeform: Shape 3">
            <a:extLst>
              <a:ext uri="{FF2B5EF4-FFF2-40B4-BE49-F238E27FC236}">
                <a16:creationId xmlns:a16="http://schemas.microsoft.com/office/drawing/2014/main" id="{37A8EFAD-9914-19DF-5DD1-12FFB005D3D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rgbClr val="EE265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4400" dirty="0"/>
              <a:t>What is DAX ?</a:t>
            </a:r>
            <a:endParaRPr lang="en-US" sz="1600" dirty="0"/>
          </a:p>
        </p:txBody>
      </p:sp>
    </p:spTree>
    <p:extLst>
      <p:ext uri="{BB962C8B-B14F-4D97-AF65-F5344CB8AC3E}">
        <p14:creationId xmlns:p14="http://schemas.microsoft.com/office/powerpoint/2010/main" val="388144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07274-E90F-B625-0B83-B35973D804E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B0A76CF-9609-82E3-D0B5-8FEFEA66858C}"/>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2102937-F75E-0C5C-C78D-103D9F86E589}"/>
              </a:ext>
            </a:extLst>
          </p:cNvPr>
          <p:cNvSpPr txBox="1"/>
          <p:nvPr/>
        </p:nvSpPr>
        <p:spPr>
          <a:xfrm>
            <a:off x="693175" y="1236001"/>
            <a:ext cx="11326761" cy="238629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000" kern="100" dirty="0">
                <a:effectLst/>
                <a:latin typeface="Aptos" panose="020B0004020202020204" pitchFamily="34" charset="0"/>
                <a:ea typeface="Aptos" panose="020B0004020202020204" pitchFamily="34" charset="0"/>
                <a:cs typeface="Arial" panose="020B0604020202020204" pitchFamily="34" charset="0"/>
              </a:rPr>
              <a:t>You are a data analyst working with a large sales dataset for an e-commerce company. You are employing Power BI as an analytical tool. In which of the following scenarios would it be beneficial to use DAX functions? Select all that apply.</a:t>
            </a:r>
          </a:p>
          <a:p>
            <a:pPr marL="1028700" lvl="2"/>
            <a:r>
              <a:rPr lang="en-US" sz="2000" kern="100" dirty="0">
                <a:effectLst/>
                <a:latin typeface="Aptos" panose="020B0004020202020204" pitchFamily="34" charset="0"/>
                <a:ea typeface="Aptos" panose="020B0004020202020204" pitchFamily="34" charset="0"/>
                <a:cs typeface="Arial" panose="020B0604020202020204" pitchFamily="34" charset="0"/>
              </a:rPr>
              <a:t>Calculating the average sales per region.</a:t>
            </a:r>
          </a:p>
          <a:p>
            <a:pPr marL="1028700" lvl="2"/>
            <a:r>
              <a:rPr lang="en-US" sz="2000" kern="100" dirty="0">
                <a:effectLst/>
                <a:latin typeface="Aptos" panose="020B0004020202020204" pitchFamily="34" charset="0"/>
                <a:ea typeface="Aptos" panose="020B0004020202020204" pitchFamily="34" charset="0"/>
                <a:cs typeface="Arial" panose="020B0604020202020204" pitchFamily="34" charset="0"/>
              </a:rPr>
              <a:t>Filtering the data to display only this year's sales.</a:t>
            </a:r>
          </a:p>
          <a:p>
            <a:pPr marL="1028700" lvl="2"/>
            <a:r>
              <a:rPr lang="en-US" sz="2000" kern="100" dirty="0">
                <a:effectLst/>
                <a:latin typeface="Aptos" panose="020B0004020202020204" pitchFamily="34" charset="0"/>
                <a:ea typeface="Aptos" panose="020B0004020202020204" pitchFamily="34" charset="0"/>
                <a:cs typeface="Arial" panose="020B0604020202020204" pitchFamily="34" charset="0"/>
              </a:rPr>
              <a:t>Creating a column that flags high-value customers.</a:t>
            </a:r>
          </a:p>
          <a:p>
            <a:pPr marL="1028700" lvl="2"/>
            <a:r>
              <a:rPr lang="en-US" sz="2000" kern="100" dirty="0">
                <a:effectLst/>
                <a:latin typeface="Aptos" panose="020B0004020202020204" pitchFamily="34" charset="0"/>
                <a:ea typeface="Aptos" panose="020B0004020202020204" pitchFamily="34" charset="0"/>
                <a:cs typeface="Arial" panose="020B0604020202020204" pitchFamily="34" charset="0"/>
              </a:rPr>
              <a:t>Importing a new sales dataset.</a:t>
            </a:r>
          </a:p>
        </p:txBody>
      </p:sp>
      <p:pic>
        <p:nvPicPr>
          <p:cNvPr id="7" name="Picture 2" descr="Knowledge Check 16">
            <a:extLst>
              <a:ext uri="{FF2B5EF4-FFF2-40B4-BE49-F238E27FC236}">
                <a16:creationId xmlns:a16="http://schemas.microsoft.com/office/drawing/2014/main" id="{E221058A-B5C4-BFFA-2403-C11D485C26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8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ABE1A-1681-1E1D-9AE8-A976EC1A078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6FE0301-7579-F8BD-BAB6-378F0205992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AC6CD5A-B09D-FF3D-73D6-7460B19AC4DC}"/>
              </a:ext>
            </a:extLst>
          </p:cNvPr>
          <p:cNvSpPr txBox="1"/>
          <p:nvPr/>
        </p:nvSpPr>
        <p:spPr>
          <a:xfrm>
            <a:off x="693175" y="1236001"/>
            <a:ext cx="11326761" cy="238629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000" kern="100" dirty="0">
                <a:effectLst/>
                <a:latin typeface="Aptos" panose="020B0004020202020204" pitchFamily="34" charset="0"/>
                <a:ea typeface="Aptos" panose="020B0004020202020204" pitchFamily="34" charset="0"/>
                <a:cs typeface="Arial" panose="020B0604020202020204" pitchFamily="34" charset="0"/>
              </a:rPr>
              <a:t>You are a data analyst working with a large sales dataset for an e-commerce company. You are employing Power BI as an analytical tool. In which of the following scenarios would it be beneficial to use DAX functions? Select all that apply.</a:t>
            </a:r>
          </a:p>
          <a:p>
            <a:pPr marL="1028700" lvl="2"/>
            <a:r>
              <a:rPr lang="en-US" sz="2000" kern="100" dirty="0">
                <a:effectLst/>
                <a:highlight>
                  <a:srgbClr val="00FF00"/>
                </a:highlight>
                <a:latin typeface="Aptos" panose="020B0004020202020204" pitchFamily="34" charset="0"/>
                <a:ea typeface="Aptos" panose="020B0004020202020204" pitchFamily="34" charset="0"/>
                <a:cs typeface="Arial" panose="020B0604020202020204" pitchFamily="34" charset="0"/>
              </a:rPr>
              <a:t>Calculating the average sales per region.</a:t>
            </a:r>
          </a:p>
          <a:p>
            <a:pPr marL="1028700" lvl="2"/>
            <a:r>
              <a:rPr lang="en-US" sz="2000" kern="100" dirty="0">
                <a:effectLst/>
                <a:highlight>
                  <a:srgbClr val="00FF00"/>
                </a:highlight>
                <a:latin typeface="Aptos" panose="020B0004020202020204" pitchFamily="34" charset="0"/>
                <a:ea typeface="Aptos" panose="020B0004020202020204" pitchFamily="34" charset="0"/>
                <a:cs typeface="Arial" panose="020B0604020202020204" pitchFamily="34" charset="0"/>
              </a:rPr>
              <a:t>Filtering the data to display only this year's sales.</a:t>
            </a:r>
          </a:p>
          <a:p>
            <a:pPr marL="1028700" lvl="2"/>
            <a:r>
              <a:rPr lang="en-US" sz="2000" kern="100" dirty="0">
                <a:effectLst/>
                <a:highlight>
                  <a:srgbClr val="00FF00"/>
                </a:highlight>
                <a:latin typeface="Aptos" panose="020B0004020202020204" pitchFamily="34" charset="0"/>
                <a:ea typeface="Aptos" panose="020B0004020202020204" pitchFamily="34" charset="0"/>
                <a:cs typeface="Arial" panose="020B0604020202020204" pitchFamily="34" charset="0"/>
              </a:rPr>
              <a:t>Creating a column that flags high-value customers</a:t>
            </a:r>
            <a:r>
              <a:rPr lang="en-US" sz="2000" kern="100" dirty="0">
                <a:effectLst/>
                <a:latin typeface="Aptos" panose="020B0004020202020204" pitchFamily="34" charset="0"/>
                <a:ea typeface="Aptos" panose="020B0004020202020204" pitchFamily="34" charset="0"/>
                <a:cs typeface="Arial" panose="020B0604020202020204" pitchFamily="34" charset="0"/>
              </a:rPr>
              <a:t>.</a:t>
            </a:r>
          </a:p>
          <a:p>
            <a:pPr marL="1028700" lvl="2"/>
            <a:r>
              <a:rPr lang="en-US" sz="2000" kern="100" dirty="0">
                <a:effectLst/>
                <a:latin typeface="Aptos" panose="020B0004020202020204" pitchFamily="34" charset="0"/>
                <a:ea typeface="Aptos" panose="020B0004020202020204" pitchFamily="34" charset="0"/>
                <a:cs typeface="Arial" panose="020B0604020202020204" pitchFamily="34" charset="0"/>
              </a:rPr>
              <a:t>Importing a new sales dataset.</a:t>
            </a:r>
          </a:p>
        </p:txBody>
      </p:sp>
      <p:pic>
        <p:nvPicPr>
          <p:cNvPr id="7" name="Picture 2" descr="Knowledge Check 16">
            <a:extLst>
              <a:ext uri="{FF2B5EF4-FFF2-40B4-BE49-F238E27FC236}">
                <a16:creationId xmlns:a16="http://schemas.microsoft.com/office/drawing/2014/main" id="{09060A5E-9615-A311-DA03-23D1474A45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0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EF7A-1E37-0C26-A55A-4E9374C8D75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CF15F46-FF6C-0D80-A349-DE375369CDED}"/>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2</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B983625-CCE4-5AF7-A25C-EFFB099F8E3A}"/>
              </a:ext>
            </a:extLst>
          </p:cNvPr>
          <p:cNvSpPr txBox="1"/>
          <p:nvPr/>
        </p:nvSpPr>
        <p:spPr>
          <a:xfrm>
            <a:off x="693175" y="1236001"/>
            <a:ext cx="11326761" cy="192065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800" kern="100" dirty="0">
                <a:effectLst/>
                <a:latin typeface="Aptos" panose="020B0004020202020204" pitchFamily="34" charset="0"/>
                <a:ea typeface="Aptos" panose="020B0004020202020204" pitchFamily="34" charset="0"/>
                <a:cs typeface="Arial" panose="020B0604020202020204" pitchFamily="34" charset="0"/>
              </a:rPr>
              <a:t>True or False: You can create a calculated table in DAX to generate a table based on the defined expression.</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A.	True</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B.	False</a:t>
            </a:r>
          </a:p>
        </p:txBody>
      </p:sp>
      <p:pic>
        <p:nvPicPr>
          <p:cNvPr id="7" name="Picture 2" descr="Knowledge Check 16">
            <a:extLst>
              <a:ext uri="{FF2B5EF4-FFF2-40B4-BE49-F238E27FC236}">
                <a16:creationId xmlns:a16="http://schemas.microsoft.com/office/drawing/2014/main" id="{617BE55C-DDFB-A9FA-BBE5-01082FAF7B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00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6F20F-0F4A-B835-113A-F6A9B44B9F9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B12FC37-49CF-598D-974E-315BD4686177}"/>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2</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A591612-015A-18FA-69EA-71F37B611AC2}"/>
              </a:ext>
            </a:extLst>
          </p:cNvPr>
          <p:cNvSpPr txBox="1"/>
          <p:nvPr/>
        </p:nvSpPr>
        <p:spPr>
          <a:xfrm>
            <a:off x="693175" y="1236001"/>
            <a:ext cx="11326761" cy="192065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800" kern="100" dirty="0">
                <a:effectLst/>
                <a:latin typeface="Aptos" panose="020B0004020202020204" pitchFamily="34" charset="0"/>
                <a:ea typeface="Aptos" panose="020B0004020202020204" pitchFamily="34" charset="0"/>
                <a:cs typeface="Arial" panose="020B0604020202020204" pitchFamily="34" charset="0"/>
              </a:rPr>
              <a:t>True or False: You can create a calculated table in DAX to generate a table based on the defined expression.</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A.	</a:t>
            </a:r>
            <a:r>
              <a:rPr lang="en-US" sz="2800" kern="100" dirty="0">
                <a:effectLst/>
                <a:highlight>
                  <a:srgbClr val="00FF00"/>
                </a:highlight>
                <a:latin typeface="Aptos" panose="020B0004020202020204" pitchFamily="34" charset="0"/>
                <a:ea typeface="Aptos" panose="020B0004020202020204" pitchFamily="34" charset="0"/>
                <a:cs typeface="Arial" panose="020B0604020202020204" pitchFamily="34" charset="0"/>
              </a:rPr>
              <a:t>True</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B.	False</a:t>
            </a:r>
          </a:p>
        </p:txBody>
      </p:sp>
      <p:pic>
        <p:nvPicPr>
          <p:cNvPr id="7" name="Picture 2" descr="Knowledge Check 16">
            <a:extLst>
              <a:ext uri="{FF2B5EF4-FFF2-40B4-BE49-F238E27FC236}">
                <a16:creationId xmlns:a16="http://schemas.microsoft.com/office/drawing/2014/main" id="{612B6049-01D8-4B7E-EBC9-A8DC4846C5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59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46847-5819-5AF3-3D07-39AED6BA1D7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A670F13-1D03-FAAB-4F73-642E65D2BBBC}"/>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3</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2ACBCE4-25A5-14FA-0ABC-A9666317B74B}"/>
              </a:ext>
            </a:extLst>
          </p:cNvPr>
          <p:cNvSpPr txBox="1"/>
          <p:nvPr/>
        </p:nvSpPr>
        <p:spPr>
          <a:xfrm>
            <a:off x="693175" y="1236001"/>
            <a:ext cx="11326761" cy="192065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800" kern="100" dirty="0">
                <a:effectLst/>
                <a:latin typeface="Aptos" panose="020B0004020202020204" pitchFamily="34" charset="0"/>
                <a:ea typeface="Aptos" panose="020B0004020202020204" pitchFamily="34" charset="0"/>
                <a:cs typeface="Arial" panose="020B0604020202020204" pitchFamily="34" charset="0"/>
              </a:rPr>
              <a:t>What is the purpose of the RELATED function in DAX?</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A.	To retrieve data from a related table.</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B.	To filter data based on specific criteria.</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C.	To establish relationships between tables.</a:t>
            </a:r>
          </a:p>
        </p:txBody>
      </p:sp>
      <p:pic>
        <p:nvPicPr>
          <p:cNvPr id="7" name="Picture 2" descr="Knowledge Check 16">
            <a:extLst>
              <a:ext uri="{FF2B5EF4-FFF2-40B4-BE49-F238E27FC236}">
                <a16:creationId xmlns:a16="http://schemas.microsoft.com/office/drawing/2014/main" id="{E0055344-98E4-1A65-204E-67BFCD314F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6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64ADF-BAED-6D98-609A-5D199FF9CE7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DBC99BA-919A-20F7-A5EA-C7968CFF25C6}"/>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3</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38D4AB8-E300-2B4E-DA55-252C6FB9799F}"/>
              </a:ext>
            </a:extLst>
          </p:cNvPr>
          <p:cNvSpPr txBox="1"/>
          <p:nvPr/>
        </p:nvSpPr>
        <p:spPr>
          <a:xfrm>
            <a:off x="693175" y="1236001"/>
            <a:ext cx="11326761" cy="192065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800" kern="100" dirty="0">
                <a:effectLst/>
                <a:latin typeface="Aptos" panose="020B0004020202020204" pitchFamily="34" charset="0"/>
                <a:ea typeface="Aptos" panose="020B0004020202020204" pitchFamily="34" charset="0"/>
                <a:cs typeface="Arial" panose="020B0604020202020204" pitchFamily="34" charset="0"/>
              </a:rPr>
              <a:t>What is the purpose of the RELATED function in DAX?</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A.	</a:t>
            </a:r>
            <a:r>
              <a:rPr lang="en-US" sz="2800" kern="100" dirty="0">
                <a:effectLst/>
                <a:highlight>
                  <a:srgbClr val="00FF00"/>
                </a:highlight>
                <a:latin typeface="Aptos" panose="020B0004020202020204" pitchFamily="34" charset="0"/>
                <a:ea typeface="Aptos" panose="020B0004020202020204" pitchFamily="34" charset="0"/>
                <a:cs typeface="Arial" panose="020B0604020202020204" pitchFamily="34" charset="0"/>
              </a:rPr>
              <a:t>To retrieve data from a related table</a:t>
            </a:r>
            <a:r>
              <a:rPr lang="en-US" sz="2800" kern="100" dirty="0">
                <a:effectLst/>
                <a:latin typeface="Aptos" panose="020B0004020202020204" pitchFamily="34" charset="0"/>
                <a:ea typeface="Aptos" panose="020B0004020202020204" pitchFamily="34" charset="0"/>
                <a:cs typeface="Arial" panose="020B0604020202020204" pitchFamily="34" charset="0"/>
              </a:rPr>
              <a:t>.</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B.	To filter data based on specific criteria.</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C.	To establish relationships between tables.</a:t>
            </a:r>
          </a:p>
        </p:txBody>
      </p:sp>
      <p:pic>
        <p:nvPicPr>
          <p:cNvPr id="7" name="Picture 2" descr="Knowledge Check 16">
            <a:extLst>
              <a:ext uri="{FF2B5EF4-FFF2-40B4-BE49-F238E27FC236}">
                <a16:creationId xmlns:a16="http://schemas.microsoft.com/office/drawing/2014/main" id="{3576EDBE-DE3C-F99D-6A04-2FE265A32C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37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0D708-82D1-15E9-F5D9-B86E52F40FB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F6CF476-A341-763D-9EA9-20734A23A30C}"/>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4</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6C8A760-BA81-1AB3-3F63-EE72A45A3FDF}"/>
              </a:ext>
            </a:extLst>
          </p:cNvPr>
          <p:cNvSpPr txBox="1"/>
          <p:nvPr/>
        </p:nvSpPr>
        <p:spPr>
          <a:xfrm>
            <a:off x="693175" y="1236001"/>
            <a:ext cx="11326761" cy="238167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800" kern="100" dirty="0">
                <a:effectLst/>
                <a:latin typeface="Aptos" panose="020B0004020202020204" pitchFamily="34" charset="0"/>
                <a:ea typeface="Aptos" panose="020B0004020202020204" pitchFamily="34" charset="0"/>
                <a:cs typeface="Arial" panose="020B0604020202020204" pitchFamily="34" charset="0"/>
              </a:rPr>
              <a:t>Why should you clone a table in Power BI for use as a calculated table?</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A.	To keep a backup of your original dataset.</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B.	To reduce the size of your data model.</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C.	To perform calculations that are not possible on the original dataset.</a:t>
            </a:r>
          </a:p>
        </p:txBody>
      </p:sp>
      <p:pic>
        <p:nvPicPr>
          <p:cNvPr id="7" name="Picture 2" descr="Knowledge Check 16">
            <a:extLst>
              <a:ext uri="{FF2B5EF4-FFF2-40B4-BE49-F238E27FC236}">
                <a16:creationId xmlns:a16="http://schemas.microsoft.com/office/drawing/2014/main" id="{05C2E6FA-2359-5CF0-57C3-9734EE713D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03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0C684-9018-0FA3-B4D6-D727E049975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DB8891F-8590-DA2F-7F4D-AE2AFE05E228}"/>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4</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3728274-AAE9-161E-E3F6-FE1ACEBB92E4}"/>
              </a:ext>
            </a:extLst>
          </p:cNvPr>
          <p:cNvSpPr txBox="1"/>
          <p:nvPr/>
        </p:nvSpPr>
        <p:spPr>
          <a:xfrm>
            <a:off x="693175" y="1236001"/>
            <a:ext cx="11326761" cy="238167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800" kern="100" dirty="0">
                <a:effectLst/>
                <a:latin typeface="Aptos" panose="020B0004020202020204" pitchFamily="34" charset="0"/>
                <a:ea typeface="Aptos" panose="020B0004020202020204" pitchFamily="34" charset="0"/>
                <a:cs typeface="Arial" panose="020B0604020202020204" pitchFamily="34" charset="0"/>
              </a:rPr>
              <a:t>Why should you clone a table in Power BI for use as a calculated table?</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A.	</a:t>
            </a:r>
            <a:r>
              <a:rPr lang="en-US" sz="2800" kern="100" dirty="0">
                <a:effectLst/>
                <a:highlight>
                  <a:srgbClr val="00FF00"/>
                </a:highlight>
                <a:latin typeface="Aptos" panose="020B0004020202020204" pitchFamily="34" charset="0"/>
                <a:ea typeface="Aptos" panose="020B0004020202020204" pitchFamily="34" charset="0"/>
                <a:cs typeface="Arial" panose="020B0604020202020204" pitchFamily="34" charset="0"/>
              </a:rPr>
              <a:t>To keep a backup of your original dataset.</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B.	To reduce the size of your data model.</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C.	To perform calculations that are not possible on the original dataset.</a:t>
            </a:r>
          </a:p>
        </p:txBody>
      </p:sp>
      <p:pic>
        <p:nvPicPr>
          <p:cNvPr id="7" name="Picture 2" descr="Knowledge Check 16">
            <a:extLst>
              <a:ext uri="{FF2B5EF4-FFF2-40B4-BE49-F238E27FC236}">
                <a16:creationId xmlns:a16="http://schemas.microsoft.com/office/drawing/2014/main" id="{2460CB16-1A03-7153-96C8-561C8258E8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59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E86C0-7FCA-3D90-CB29-50698A0DA01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250512-385E-AD10-E003-BE7DA25D5FFB}"/>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5</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A21D905-C623-D199-FC03-4A535025A568}"/>
              </a:ext>
            </a:extLst>
          </p:cNvPr>
          <p:cNvSpPr txBox="1"/>
          <p:nvPr/>
        </p:nvSpPr>
        <p:spPr>
          <a:xfrm>
            <a:off x="693175" y="1236001"/>
            <a:ext cx="11326761" cy="192065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800" kern="100" dirty="0">
                <a:effectLst/>
                <a:latin typeface="Aptos" panose="020B0004020202020204" pitchFamily="34" charset="0"/>
                <a:ea typeface="Aptos" panose="020B0004020202020204" pitchFamily="34" charset="0"/>
                <a:cs typeface="Arial" panose="020B0604020202020204" pitchFamily="34" charset="0"/>
              </a:rPr>
              <a:t>Regarding DAX, what does the term "evaluation context" refer to?</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A.	The set of filters and context that influence DAX calculations.</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B.	The visualization and charts created by DAX formulas.</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C.	The connection between Power BI and external data sources.</a:t>
            </a:r>
          </a:p>
        </p:txBody>
      </p:sp>
      <p:pic>
        <p:nvPicPr>
          <p:cNvPr id="7" name="Picture 2" descr="Knowledge Check 16">
            <a:extLst>
              <a:ext uri="{FF2B5EF4-FFF2-40B4-BE49-F238E27FC236}">
                <a16:creationId xmlns:a16="http://schemas.microsoft.com/office/drawing/2014/main" id="{46642E13-0D02-259F-90C5-EBD4664D6F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75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0F8A-3AC3-577F-AB9C-207F0E6A01B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873799F-0215-138A-DD49-883A7146586D}"/>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5</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885C629-CA4F-10E6-5EF2-CF873AEBF4BD}"/>
              </a:ext>
            </a:extLst>
          </p:cNvPr>
          <p:cNvSpPr txBox="1"/>
          <p:nvPr/>
        </p:nvSpPr>
        <p:spPr>
          <a:xfrm>
            <a:off x="693175" y="1236001"/>
            <a:ext cx="11326761" cy="192065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0" marR="0">
              <a:lnSpc>
                <a:spcPct val="107000"/>
              </a:lnSpc>
              <a:spcBef>
                <a:spcPts val="0"/>
              </a:spcBef>
              <a:spcAft>
                <a:spcPts val="0"/>
              </a:spcAft>
            </a:pPr>
            <a:r>
              <a:rPr lang="en-US" sz="2800" kern="100" dirty="0">
                <a:effectLst/>
                <a:latin typeface="Aptos" panose="020B0004020202020204" pitchFamily="34" charset="0"/>
                <a:ea typeface="Aptos" panose="020B0004020202020204" pitchFamily="34" charset="0"/>
                <a:cs typeface="Arial" panose="020B0604020202020204" pitchFamily="34" charset="0"/>
              </a:rPr>
              <a:t>Regarding DAX, what does the term "evaluation context" refer to?</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A.	</a:t>
            </a:r>
            <a:r>
              <a:rPr lang="en-US" sz="2800" kern="100" dirty="0">
                <a:effectLst/>
                <a:highlight>
                  <a:srgbClr val="00FF00"/>
                </a:highlight>
                <a:latin typeface="Aptos" panose="020B0004020202020204" pitchFamily="34" charset="0"/>
                <a:ea typeface="Aptos" panose="020B0004020202020204" pitchFamily="34" charset="0"/>
                <a:cs typeface="Arial" panose="020B0604020202020204" pitchFamily="34" charset="0"/>
              </a:rPr>
              <a:t>The set of filters and context that influence DAX calculations</a:t>
            </a:r>
            <a:r>
              <a:rPr lang="en-US" sz="2800" kern="100" dirty="0">
                <a:effectLst/>
                <a:latin typeface="Aptos" panose="020B0004020202020204" pitchFamily="34" charset="0"/>
                <a:ea typeface="Aptos" panose="020B0004020202020204" pitchFamily="34" charset="0"/>
                <a:cs typeface="Arial" panose="020B0604020202020204" pitchFamily="34" charset="0"/>
              </a:rPr>
              <a:t>.</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B.	The visualization and charts created by DAX formulas.</a:t>
            </a:r>
          </a:p>
          <a:p>
            <a:pPr marL="685800" lvl="2" indent="0">
              <a:buNone/>
            </a:pPr>
            <a:r>
              <a:rPr lang="en-US" sz="2800" kern="100" dirty="0">
                <a:effectLst/>
                <a:latin typeface="Aptos" panose="020B0004020202020204" pitchFamily="34" charset="0"/>
                <a:ea typeface="Aptos" panose="020B0004020202020204" pitchFamily="34" charset="0"/>
                <a:cs typeface="Arial" panose="020B0604020202020204" pitchFamily="34" charset="0"/>
              </a:rPr>
              <a:t>C.	The connection between Power BI and external data sources.</a:t>
            </a:r>
          </a:p>
        </p:txBody>
      </p:sp>
      <p:pic>
        <p:nvPicPr>
          <p:cNvPr id="7" name="Picture 2" descr="Knowledge Check 16">
            <a:extLst>
              <a:ext uri="{FF2B5EF4-FFF2-40B4-BE49-F238E27FC236}">
                <a16:creationId xmlns:a16="http://schemas.microsoft.com/office/drawing/2014/main" id="{97D3FE91-41DD-44B7-2D70-F749738901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7426" y="-6599"/>
            <a:ext cx="831128" cy="124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20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2842</TotalTime>
  <Words>2104</Words>
  <Application>Microsoft Office PowerPoint</Application>
  <PresentationFormat>Widescreen</PresentationFormat>
  <Paragraphs>321</Paragraphs>
  <Slides>100</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100</vt:i4>
      </vt:variant>
    </vt:vector>
  </HeadingPairs>
  <TitlesOfParts>
    <vt:vector size="115" baseType="lpstr">
      <vt:lpstr>Aptos</vt:lpstr>
      <vt:lpstr>Arial</vt:lpstr>
      <vt:lpstr>Arial Black</vt:lpstr>
      <vt:lpstr>Calibri</vt:lpstr>
      <vt:lpstr>Calibri Light</vt:lpstr>
      <vt:lpstr>Courier New</vt:lpstr>
      <vt:lpstr>MV Boli</vt:lpstr>
      <vt:lpstr>Open Sans</vt:lpstr>
      <vt:lpstr>Symbol</vt:lpstr>
      <vt:lpstr>Times New Roman</vt:lpstr>
      <vt:lpstr>Verdana</vt:lpstr>
      <vt:lpstr>Wingdings</vt:lpstr>
      <vt:lpstr>Office Theme</vt:lpstr>
      <vt:lpstr>1_Office Theme</vt:lpstr>
      <vt:lpstr>1_Retrospect</vt:lpstr>
      <vt:lpstr>4  Introduction  to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Fawzy</cp:lastModifiedBy>
  <cp:revision>197</cp:revision>
  <dcterms:created xsi:type="dcterms:W3CDTF">2016-11-14T07:59:55Z</dcterms:created>
  <dcterms:modified xsi:type="dcterms:W3CDTF">2024-02-27T06:47:31Z</dcterms:modified>
</cp:coreProperties>
</file>